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30"/>
  </p:notesMasterIdLst>
  <p:handoutMasterIdLst>
    <p:handoutMasterId r:id="rId31"/>
  </p:handoutMasterIdLst>
  <p:sldIdLst>
    <p:sldId id="274" r:id="rId7"/>
    <p:sldId id="275" r:id="rId8"/>
    <p:sldId id="276" r:id="rId9"/>
    <p:sldId id="277" r:id="rId10"/>
    <p:sldId id="278"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74"/>
            <p14:sldId id="275"/>
            <p14:sldId id="276"/>
            <p14:sldId id="277"/>
            <p14:sldId id="278"/>
            <p14:sldId id="280"/>
            <p14:sldId id="281"/>
            <p14:sldId id="282"/>
            <p14:sldId id="283"/>
            <p14:sldId id="284"/>
            <p14:sldId id="285"/>
            <p14:sldId id="286"/>
            <p14:sldId id="287"/>
            <p14:sldId id="288"/>
            <p14:sldId id="289"/>
            <p14:sldId id="290"/>
            <p14:sldId id="291"/>
            <p14:sldId id="292"/>
            <p14:sldId id="293"/>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86"/>
    <p:restoredTop sz="69672" autoAdjust="0"/>
  </p:normalViewPr>
  <p:slideViewPr>
    <p:cSldViewPr snapToGrid="0" snapToObjects="1">
      <p:cViewPr varScale="1">
        <p:scale>
          <a:sx n="79" d="100"/>
          <a:sy n="79" d="100"/>
        </p:scale>
        <p:origin x="1866" y="96"/>
      </p:cViewPr>
      <p:guideLst/>
    </p:cSldViewPr>
  </p:slideViewPr>
  <p:notesTextViewPr>
    <p:cViewPr>
      <p:scale>
        <a:sx n="1" d="1"/>
        <a:sy n="1" d="1"/>
      </p:scale>
      <p:origin x="0" y="0"/>
    </p:cViewPr>
  </p:notesTextViewPr>
  <p:notesViewPr>
    <p:cSldViewPr snapToGrid="0" snapToObjects="1">
      <p:cViewPr varScale="1">
        <p:scale>
          <a:sx n="132" d="100"/>
          <a:sy n="132" d="100"/>
        </p:scale>
        <p:origin x="483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897D883-E832-2346-B587-08DF6348E263}" type="datetimeFigureOut">
              <a:rPr lang="en-US"/>
              <a:pPr>
                <a:defRPr/>
              </a:pPr>
              <a:t>9/23/2017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3671D5D-06CF-5645-A757-A4BD242A259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78641AB-8896-2D4C-9DF8-5173B215ED2A}" type="datetimeFigureOut">
              <a:rPr lang="en-US"/>
              <a:pPr>
                <a:defRPr/>
              </a:pPr>
              <a:t>9/23/2017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F10E134-862A-8E4B-A266-49476BE2FDF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text prompts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9/23/2017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94163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10E134-862A-8E4B-A266-49476BE2FDF7}" type="slidenum">
              <a:rPr lang="en-US" smtClean="0"/>
              <a:pPr>
                <a:defRPr/>
              </a:pPr>
              <a:t>4</a:t>
            </a:fld>
            <a:endParaRPr lang="en-US"/>
          </a:p>
        </p:txBody>
      </p:sp>
    </p:spTree>
    <p:extLst>
      <p:ext uri="{BB962C8B-B14F-4D97-AF65-F5344CB8AC3E}">
        <p14:creationId xmlns:p14="http://schemas.microsoft.com/office/powerpoint/2010/main" val="309465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the bot with an open-ended question such as "How can I help you?" is generally not recommended. If your bot has a hundred different things it can do, chances are users won’t be able to guess most of them. Your bot didn’t tell them what it can do, so how can they possibly know?+</a:t>
            </a:r>
          </a:p>
          <a:p>
            <a:r>
              <a:rPr lang="en-US" dirty="0"/>
              <a:t>Menus provide a simple solution to that problem. First, by listing the available options, your bot is conveying its capabilities to the user. Second, menus spare the user from having to type too much. They can simply click. Finally, the use of menus can significantly simplify your natural language models by narrowing the scope of input that the bot could receive from the user.</a:t>
            </a:r>
          </a:p>
        </p:txBody>
      </p:sp>
      <p:sp>
        <p:nvSpPr>
          <p:cNvPr id="4" name="Slide Number Placeholder 3"/>
          <p:cNvSpPr>
            <a:spLocks noGrp="1"/>
          </p:cNvSpPr>
          <p:nvPr>
            <p:ph type="sldNum" sz="quarter" idx="10"/>
          </p:nvPr>
        </p:nvSpPr>
        <p:spPr/>
        <p:txBody>
          <a:bodyPr/>
          <a:lstStyle/>
          <a:p>
            <a:pPr>
              <a:defRPr/>
            </a:pPr>
            <a:fld id="{AF10E134-862A-8E4B-A266-49476BE2FDF7}" type="slidenum">
              <a:rPr lang="en-US" smtClean="0"/>
              <a:pPr>
                <a:defRPr/>
              </a:pPr>
              <a:t>6</a:t>
            </a:fld>
            <a:endParaRPr lang="en-US"/>
          </a:p>
        </p:txBody>
      </p:sp>
    </p:spTree>
    <p:extLst>
      <p:ext uri="{BB962C8B-B14F-4D97-AF65-F5344CB8AC3E}">
        <p14:creationId xmlns:p14="http://schemas.microsoft.com/office/powerpoint/2010/main" val="386610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9:02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27786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p>
          <a:p>
            <a:pPr marL="171450" indent="-171450">
              <a:buFontTx/>
              <a:buChar char="-"/>
            </a:pPr>
            <a:r>
              <a:rPr lang="en-US" dirty="0"/>
              <a:t>Choice</a:t>
            </a:r>
          </a:p>
          <a:p>
            <a:pPr marL="171450" indent="-171450">
              <a:buFontTx/>
              <a:buChar char="-"/>
            </a:pPr>
            <a:r>
              <a:rPr lang="en-US" dirty="0"/>
              <a:t>Confirm</a:t>
            </a:r>
          </a:p>
          <a:p>
            <a:pPr marL="171450" indent="-171450">
              <a:buFontTx/>
              <a:buChar char="-"/>
            </a:pPr>
            <a:r>
              <a:rPr lang="en-US" dirty="0"/>
              <a:t>Buttons in cards</a:t>
            </a:r>
          </a:p>
          <a:p>
            <a:pPr marL="0" indent="0">
              <a:buFontTx/>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9/23/2017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8692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p>
          <a:p>
            <a:pPr marL="171450" indent="-171450">
              <a:buFontTx/>
              <a:buChar char="-"/>
            </a:pPr>
            <a:r>
              <a:rPr lang="en-US" baseline="0" dirty="0" err="1"/>
              <a:t>Scorables</a:t>
            </a:r>
            <a:endParaRPr lang="en-US" baseline="0" dirty="0"/>
          </a:p>
          <a:p>
            <a:pPr marL="171450" indent="-171450">
              <a:buFontTx/>
              <a:buChar char="-"/>
            </a:pPr>
            <a:r>
              <a:rPr lang="en-US" baseline="0" dirty="0" err="1"/>
              <a:t>triggerAction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9/23/2017 9:02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09388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9:02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4358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9:02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87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p>
          <a:p>
            <a:pPr marL="171450" indent="-171450">
              <a:buFontTx/>
              <a:buChar char="-"/>
            </a:pPr>
            <a:r>
              <a:rPr lang="en-US" dirty="0"/>
              <a:t>adaptivecards.io</a:t>
            </a:r>
          </a:p>
          <a:p>
            <a:pPr marL="171450" indent="-171450">
              <a:buFontTx/>
              <a:buChar char="-"/>
            </a:pPr>
            <a:r>
              <a:rPr lang="en-US" dirty="0"/>
              <a:t>Code</a:t>
            </a:r>
            <a:r>
              <a:rPr lang="en-US" baseline="0" dirty="0"/>
              <a:t> to create adaptive cards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9/23/2017 9:06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482003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customXml" Target="../../customXml/item1.xml"/><Relationship Id="rId7" Type="http://schemas.openxmlformats.org/officeDocument/2006/relationships/image" Target="../media/image11.png"/><Relationship Id="rId2" Type="http://schemas.openxmlformats.org/officeDocument/2006/relationships/customXml" Target="../../customXml/item2.xml"/><Relationship Id="rId1" Type="http://schemas.openxmlformats.org/officeDocument/2006/relationships/customXml" Target="../../customXml/item3.xml"/><Relationship Id="rId6" Type="http://schemas.openxmlformats.org/officeDocument/2006/relationships/slideMaster" Target="../slideMasters/slideMaster1.xml"/><Relationship Id="rId5" Type="http://schemas.openxmlformats.org/officeDocument/2006/relationships/customXml" Target="../../customXml/item4.xml"/><Relationship Id="rId4" Type="http://schemas.openxmlformats.org/officeDocument/2006/relationships/customXml" Target="../../customXml/item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22290" y="163513"/>
            <a:ext cx="11563319"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125358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EECEB-A6FD-AC4A-9972-1D10C65FFB79}" type="datetimeFigureOut">
              <a:rPr lang="en-US"/>
              <a:pPr>
                <a:defRPr/>
              </a:pPr>
              <a:t>9/23/2017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2A9275-A87B-4F4F-86C9-E3A0D9D4E975}" type="slidenum">
              <a:rPr lang="en-US"/>
              <a:pPr>
                <a:defRPr/>
              </a:pPr>
              <a:t>‹#›</a:t>
            </a:fld>
            <a:endParaRPr lang="en-US"/>
          </a:p>
        </p:txBody>
      </p:sp>
    </p:spTree>
    <p:extLst>
      <p:ext uri="{BB962C8B-B14F-4D97-AF65-F5344CB8AC3E}">
        <p14:creationId xmlns:p14="http://schemas.microsoft.com/office/powerpoint/2010/main" val="3375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7468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93C181E-2CCB-1648-859B-565FFE95E762}" type="datetimeFigureOut">
              <a:rPr lang="en-US"/>
              <a:pPr>
                <a:defRPr/>
              </a:pPr>
              <a:t>9/23/2017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0DAF617-737C-3A48-A4FC-42D360812145}" type="slidenum">
              <a:rPr lang="en-US"/>
              <a:pPr>
                <a:defRPr/>
              </a:pPr>
              <a:t>‹#›</a:t>
            </a:fld>
            <a:endParaRPr lang="en-US"/>
          </a:p>
        </p:txBody>
      </p:sp>
    </p:spTree>
    <p:extLst>
      <p:ext uri="{BB962C8B-B14F-4D97-AF65-F5344CB8AC3E}">
        <p14:creationId xmlns:p14="http://schemas.microsoft.com/office/powerpoint/2010/main" val="424367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3847215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953595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624291"/>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635583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1624291"/>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5961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53067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30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0030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665521"/>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98584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17813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390416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EE00B89C-A2D2-0C48-B89A-BBA03FD09ABE}" type="datetimeFigureOut">
              <a:rPr lang="en-US"/>
              <a:pPr>
                <a:defRPr/>
              </a:pPr>
              <a:t>9/23/2017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6CCF8CCE-4664-5242-A317-5F077014AAFB}" type="slidenum">
              <a:rPr lang="en-US"/>
              <a:pPr>
                <a:defRPr/>
              </a:pPr>
              <a:t>‹#›</a:t>
            </a:fld>
            <a:endParaRPr lang="en-US"/>
          </a:p>
        </p:txBody>
      </p:sp>
    </p:spTree>
    <p:extLst>
      <p:ext uri="{BB962C8B-B14F-4D97-AF65-F5344CB8AC3E}">
        <p14:creationId xmlns:p14="http://schemas.microsoft.com/office/powerpoint/2010/main" val="168698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32949C46-F98E-A340-8894-26864F16CACC}" type="datetimeFigureOut">
              <a:rPr lang="en-US"/>
              <a:pPr>
                <a:defRPr/>
              </a:pPr>
              <a:t>9/23/2017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7D2C5B0E-51BA-FB4E-8CB5-7DFC8BE02D5F}" type="slidenum">
              <a:rPr lang="en-US"/>
              <a:pPr>
                <a:defRPr/>
              </a:pPr>
              <a:t>‹#›</a:t>
            </a:fld>
            <a:endParaRPr lang="en-US"/>
          </a:p>
        </p:txBody>
      </p:sp>
    </p:spTree>
    <p:extLst>
      <p:ext uri="{BB962C8B-B14F-4D97-AF65-F5344CB8AC3E}">
        <p14:creationId xmlns:p14="http://schemas.microsoft.com/office/powerpoint/2010/main" val="208931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EC5D4109-1062-604A-900D-26C085D93973}" type="datetimeFigureOut">
              <a:rPr lang="en-US"/>
              <a:pPr>
                <a:defRPr/>
              </a:pPr>
              <a:t>9/23/2017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856DEB39-A660-ED43-8E91-D7A8E061C3B0}" type="slidenum">
              <a:rPr lang="en-US"/>
              <a:pPr>
                <a:defRPr/>
              </a:pPr>
              <a:t>‹#›</a:t>
            </a:fld>
            <a:endParaRPr lang="en-US"/>
          </a:p>
        </p:txBody>
      </p:sp>
    </p:spTree>
    <p:extLst>
      <p:ext uri="{BB962C8B-B14F-4D97-AF65-F5344CB8AC3E}">
        <p14:creationId xmlns:p14="http://schemas.microsoft.com/office/powerpoint/2010/main" val="164416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C16913CD-221C-D246-90CE-2D68F4B75ED2}" type="datetimeFigureOut">
              <a:rPr lang="en-US"/>
              <a:pPr>
                <a:defRPr/>
              </a:pPr>
              <a:t>9/23/2017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7AA1C6FB-65AE-1C44-8A31-61EA4639915A}" type="slidenum">
              <a:rPr lang="en-US"/>
              <a:pPr>
                <a:defRPr/>
              </a:pPr>
              <a:t>‹#›</a:t>
            </a:fld>
            <a:endParaRPr lang="en-US"/>
          </a:p>
        </p:txBody>
      </p:sp>
    </p:spTree>
    <p:extLst>
      <p:ext uri="{BB962C8B-B14F-4D97-AF65-F5344CB8AC3E}">
        <p14:creationId xmlns:p14="http://schemas.microsoft.com/office/powerpoint/2010/main" val="173610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0DE926E2-9023-4647-B189-C393924A6FB7}" type="datetimeFigureOut">
              <a:rPr lang="en-US"/>
              <a:pPr>
                <a:defRPr/>
              </a:pPr>
              <a:t>9/23/2017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C39BF13-8B50-E449-8199-D26333F95D9B}" type="slidenum">
              <a:rPr lang="en-US"/>
              <a:pPr>
                <a:defRPr/>
              </a:pPr>
              <a:t>‹#›</a:t>
            </a:fld>
            <a:endParaRPr lang="en-US"/>
          </a:p>
        </p:txBody>
      </p:sp>
    </p:spTree>
    <p:extLst>
      <p:ext uri="{BB962C8B-B14F-4D97-AF65-F5344CB8AC3E}">
        <p14:creationId xmlns:p14="http://schemas.microsoft.com/office/powerpoint/2010/main" val="93817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67A4302B-B0FB-4A46-8394-91D6E6222066}" type="datetimeFigureOut">
              <a:rPr lang="en-US"/>
              <a:pPr>
                <a:defRPr/>
              </a:pPr>
              <a:t>9/23/2017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66AB52F8-5D9E-6C40-ABB8-3BB16C7C2FFB}" type="slidenum">
              <a:rPr lang="en-US"/>
              <a:pPr>
                <a:defRPr/>
              </a:pPr>
              <a:t>‹#›</a:t>
            </a:fld>
            <a:endParaRPr lang="en-US"/>
          </a:p>
        </p:txBody>
      </p:sp>
    </p:spTree>
    <p:extLst>
      <p:ext uri="{BB962C8B-B14F-4D97-AF65-F5344CB8AC3E}">
        <p14:creationId xmlns:p14="http://schemas.microsoft.com/office/powerpoint/2010/main" val="103958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6A97E466-A01D-0644-980D-F09373F36AD1}" type="datetimeFigureOut">
              <a:rPr lang="en-US"/>
              <a:pPr>
                <a:defRPr/>
              </a:pPr>
              <a:t>9/23/2017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868AC66F-2EA5-F546-AA97-D2C23DCD2816}" type="slidenum">
              <a:rPr lang="en-US"/>
              <a:pPr>
                <a:defRPr/>
              </a:pPr>
              <a:t>‹#›</a:t>
            </a:fld>
            <a:endParaRPr lang="en-US"/>
          </a:p>
        </p:txBody>
      </p:sp>
    </p:spTree>
    <p:extLst>
      <p:ext uri="{BB962C8B-B14F-4D97-AF65-F5344CB8AC3E}">
        <p14:creationId xmlns:p14="http://schemas.microsoft.com/office/powerpoint/2010/main" val="330058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2">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35FE9721-0ECD-2D46-8F3F-33ABDE708D88}" type="datetimeFigureOut">
              <a:rPr lang="en-US"/>
              <a:pPr>
                <a:defRPr/>
              </a:pPr>
              <a:t>9/23/2017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C9FBD4B2-959E-8B4E-932F-8C1B1877B77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dotnet/api/microsoft.bot.connector?view=botbuilder-3.8" TargetMode="External"/><Relationship Id="rId2" Type="http://schemas.openxmlformats.org/officeDocument/2006/relationships/hyperlink" Target="https://docs.botframework.com/en-us/node/builder/chat-reference/interfaces/_botbuilder_d_.iisattachment.html"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hyperlink" Target="https://docs.microsoft.com/en-us/bot-framework/bot-design-first-interaction"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noFill/>
        </p:spPr>
        <p:txBody>
          <a:bodyPr vert="horz" wrap="square" lIns="89642" tIns="89642" rIns="89642" bIns="89642" numCol="1" anchor="t" anchorCtr="0" compatLnSpc="1">
            <a:prstTxWarp prst="textNoShape">
              <a:avLst/>
            </a:prstTxWarp>
          </a:bodyPr>
          <a:lstStyle>
            <a:lvl1pPr>
              <a:defRPr sz="6000" spc="-80" baseline="0">
                <a:solidFill>
                  <a:srgbClr val="0072C6"/>
                </a:solidFill>
              </a:defRPr>
            </a:lvl1pPr>
          </a:lstStyle>
          <a:p>
            <a:r>
              <a:rPr lang="en-US" sz="5400" dirty="0">
                <a:solidFill>
                  <a:schemeClr val="bg1"/>
                </a:solidFill>
              </a:rPr>
              <a:t>Mastering the user experience with bots</a:t>
            </a:r>
          </a:p>
        </p:txBody>
      </p:sp>
    </p:spTree>
    <p:extLst>
      <p:ext uri="{BB962C8B-B14F-4D97-AF65-F5344CB8AC3E}">
        <p14:creationId xmlns:p14="http://schemas.microsoft.com/office/powerpoint/2010/main" val="184230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Guiding the user</a:t>
            </a:r>
          </a:p>
        </p:txBody>
      </p:sp>
    </p:spTree>
    <p:extLst>
      <p:ext uri="{BB962C8B-B14F-4D97-AF65-F5344CB8AC3E}">
        <p14:creationId xmlns:p14="http://schemas.microsoft.com/office/powerpoint/2010/main" val="11134452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Dialogs</a:t>
            </a:r>
          </a:p>
        </p:txBody>
      </p:sp>
      <p:sp>
        <p:nvSpPr>
          <p:cNvPr id="5" name="Text Placeholder 4"/>
          <p:cNvSpPr>
            <a:spLocks noGrp="1"/>
          </p:cNvSpPr>
          <p:nvPr>
            <p:ph idx="1"/>
          </p:nvPr>
        </p:nvSpPr>
        <p:spPr/>
        <p:txBody>
          <a:bodyPr/>
          <a:lstStyle/>
          <a:p>
            <a:r>
              <a:rPr lang="en-US" dirty="0"/>
              <a:t>Reusable modules</a:t>
            </a:r>
          </a:p>
          <a:p>
            <a:r>
              <a:rPr lang="en-US" dirty="0"/>
              <a:t>Perform a single operation</a:t>
            </a:r>
          </a:p>
          <a:p>
            <a:r>
              <a:rPr lang="en-US" dirty="0"/>
              <a:t>Callable from other dialogs</a:t>
            </a:r>
          </a:p>
          <a:p>
            <a:r>
              <a:rPr lang="en-US" dirty="0"/>
              <a:t>Can be made "global"</a:t>
            </a:r>
          </a:p>
        </p:txBody>
      </p:sp>
    </p:spTree>
    <p:extLst>
      <p:ext uri="{BB962C8B-B14F-4D97-AF65-F5344CB8AC3E}">
        <p14:creationId xmlns:p14="http://schemas.microsoft.com/office/powerpoint/2010/main" val="3780454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peech Bubble: Rectangle with Corners Rounded 5"/>
          <p:cNvSpPr/>
          <p:nvPr/>
        </p:nvSpPr>
        <p:spPr bwMode="auto">
          <a:xfrm>
            <a:off x="343941" y="440917"/>
            <a:ext cx="3286891" cy="747021"/>
          </a:xfrm>
          <a:prstGeom prst="wedgeRoundRectCallou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a:gradFill>
                  <a:gsLst>
                    <a:gs pos="0">
                      <a:srgbClr val="FFFFFF"/>
                    </a:gs>
                    <a:gs pos="100000">
                      <a:srgbClr val="FFFFFF"/>
                    </a:gs>
                  </a:gsLst>
                  <a:lin ang="5400000" scaled="0"/>
                </a:gradFill>
                <a:ea typeface="Segoe UI" pitchFamily="34" charset="0"/>
                <a:cs typeface="Segoe UI" pitchFamily="34" charset="0"/>
              </a:rPr>
              <a:t>Register</a:t>
            </a:r>
          </a:p>
        </p:txBody>
      </p:sp>
      <p:sp>
        <p:nvSpPr>
          <p:cNvPr id="7" name="Speech Bubble: Rectangle with Corners Rounded 6"/>
          <p:cNvSpPr/>
          <p:nvPr/>
        </p:nvSpPr>
        <p:spPr bwMode="auto">
          <a:xfrm>
            <a:off x="343941" y="1636150"/>
            <a:ext cx="3286891" cy="747021"/>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CancelRegistration</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with Corners Rounded 7"/>
          <p:cNvSpPr/>
          <p:nvPr/>
        </p:nvSpPr>
        <p:spPr bwMode="auto">
          <a:xfrm>
            <a:off x="343941" y="2906085"/>
            <a:ext cx="3286891" cy="747021"/>
          </a:xfrm>
          <a:prstGeom prst="wedgeRoundRectCallou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CheckRegistration</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Speech Bubble: Rectangle with Corners Rounded 8"/>
          <p:cNvSpPr/>
          <p:nvPr/>
        </p:nvSpPr>
        <p:spPr bwMode="auto">
          <a:xfrm>
            <a:off x="343941" y="4180123"/>
            <a:ext cx="3286891" cy="747021"/>
          </a:xfrm>
          <a:prstGeom prst="wedgeRoundRectCallou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LodgingInformation</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with Corners Rounded 9"/>
          <p:cNvSpPr/>
          <p:nvPr/>
        </p:nvSpPr>
        <p:spPr bwMode="auto">
          <a:xfrm>
            <a:off x="312673" y="5454161"/>
            <a:ext cx="3286891" cy="747021"/>
          </a:xfrm>
          <a:prstGeom prst="wedgeRoundRectCallou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BookRoom</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with Corners Rounded 10"/>
          <p:cNvSpPr/>
          <p:nvPr/>
        </p:nvSpPr>
        <p:spPr bwMode="auto">
          <a:xfrm>
            <a:off x="4301099" y="440917"/>
            <a:ext cx="3286891" cy="747021"/>
          </a:xfrm>
          <a:prstGeom prst="wedgeRoundRectCallou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CancelRoom</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Speech Bubble: Rectangle with Corners Rounded 11"/>
          <p:cNvSpPr/>
          <p:nvPr/>
        </p:nvSpPr>
        <p:spPr bwMode="auto">
          <a:xfrm>
            <a:off x="4301099" y="1636150"/>
            <a:ext cx="3286891" cy="747021"/>
          </a:xfrm>
          <a:prstGeom prst="wedgeRoundRectCallou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PartyRegistration</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Speech Bubble: Rectangle with Corners Rounded 12"/>
          <p:cNvSpPr/>
          <p:nvPr/>
        </p:nvSpPr>
        <p:spPr bwMode="auto">
          <a:xfrm>
            <a:off x="4301099" y="2906085"/>
            <a:ext cx="3286891" cy="747021"/>
          </a:xfrm>
          <a:prstGeom prst="wedgeRoundRectCallou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EventInformation</a:t>
            </a:r>
            <a:endParaRPr lang="en-US" sz="2353" dirty="0">
              <a:gradFill>
                <a:gsLst>
                  <a:gs pos="0">
                    <a:srgbClr val="FFFFFF"/>
                  </a:gs>
                  <a:gs pos="100000">
                    <a:srgbClr val="FFFFFF"/>
                  </a:gs>
                </a:gsLst>
                <a:lin ang="5400000" scaled="0"/>
              </a:gradFill>
              <a:cs typeface="Segoe UI" pitchFamily="34" charset="0"/>
            </a:endParaRPr>
          </a:p>
        </p:txBody>
      </p:sp>
      <p:sp>
        <p:nvSpPr>
          <p:cNvPr id="14" name="Speech Bubble: Rectangle with Corners Rounded 13"/>
          <p:cNvSpPr/>
          <p:nvPr/>
        </p:nvSpPr>
        <p:spPr bwMode="auto">
          <a:xfrm>
            <a:off x="4301099" y="4180123"/>
            <a:ext cx="3286891" cy="747021"/>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SessionInformation</a:t>
            </a:r>
            <a:endParaRPr lang="en-US" sz="2353" dirty="0">
              <a:gradFill>
                <a:gsLst>
                  <a:gs pos="0">
                    <a:srgbClr val="FFFFFF"/>
                  </a:gs>
                  <a:gs pos="100000">
                    <a:srgbClr val="FFFFFF"/>
                  </a:gs>
                </a:gsLst>
                <a:lin ang="5400000" scaled="0"/>
              </a:gradFill>
              <a:cs typeface="Segoe UI" pitchFamily="34" charset="0"/>
            </a:endParaRPr>
          </a:p>
        </p:txBody>
      </p:sp>
      <p:sp>
        <p:nvSpPr>
          <p:cNvPr id="15" name="Speech Bubble: Rectangle with Corners Rounded 14"/>
          <p:cNvSpPr/>
          <p:nvPr/>
        </p:nvSpPr>
        <p:spPr bwMode="auto">
          <a:xfrm>
            <a:off x="4269830" y="5454161"/>
            <a:ext cx="3286891" cy="747021"/>
          </a:xfrm>
          <a:prstGeom prst="wedgeRoundRectCallou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SpeakerInformation</a:t>
            </a:r>
            <a:endParaRPr lang="en-US" sz="2353" dirty="0">
              <a:gradFill>
                <a:gsLst>
                  <a:gs pos="0">
                    <a:srgbClr val="FFFFFF"/>
                  </a:gs>
                  <a:gs pos="100000">
                    <a:srgbClr val="FFFFFF"/>
                  </a:gs>
                </a:gsLst>
                <a:lin ang="5400000" scaled="0"/>
              </a:gradFill>
              <a:cs typeface="Segoe UI" pitchFamily="34" charset="0"/>
            </a:endParaRPr>
          </a:p>
        </p:txBody>
      </p:sp>
      <p:sp>
        <p:nvSpPr>
          <p:cNvPr id="16" name="Speech Bubble: Rectangle with Corners Rounded 15"/>
          <p:cNvSpPr/>
          <p:nvPr/>
        </p:nvSpPr>
        <p:spPr bwMode="auto">
          <a:xfrm>
            <a:off x="8258256" y="440917"/>
            <a:ext cx="3286891" cy="747021"/>
          </a:xfrm>
          <a:prstGeom prst="wedgeRoundRectCallou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SubmitSession</a:t>
            </a:r>
            <a:endParaRPr lang="en-US" sz="2353" dirty="0">
              <a:gradFill>
                <a:gsLst>
                  <a:gs pos="0">
                    <a:srgbClr val="FFFFFF"/>
                  </a:gs>
                  <a:gs pos="100000">
                    <a:srgbClr val="FFFFFF"/>
                  </a:gs>
                </a:gsLst>
                <a:lin ang="5400000" scaled="0"/>
              </a:gradFill>
              <a:cs typeface="Segoe UI" pitchFamily="34" charset="0"/>
            </a:endParaRPr>
          </a:p>
        </p:txBody>
      </p:sp>
      <p:sp>
        <p:nvSpPr>
          <p:cNvPr id="17" name="Speech Bubble: Rectangle with Corners Rounded 16"/>
          <p:cNvSpPr/>
          <p:nvPr/>
        </p:nvSpPr>
        <p:spPr bwMode="auto">
          <a:xfrm>
            <a:off x="8258256" y="1636150"/>
            <a:ext cx="3286891" cy="747021"/>
          </a:xfrm>
          <a:prstGeom prst="wedgeRoundRectCallou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FindSession</a:t>
            </a:r>
            <a:endParaRPr lang="en-US" sz="2353" dirty="0">
              <a:gradFill>
                <a:gsLst>
                  <a:gs pos="0">
                    <a:srgbClr val="FFFFFF"/>
                  </a:gs>
                  <a:gs pos="100000">
                    <a:srgbClr val="FFFFFF"/>
                  </a:gs>
                </a:gsLst>
                <a:lin ang="5400000" scaled="0"/>
              </a:gradFill>
              <a:cs typeface="Segoe UI" pitchFamily="34" charset="0"/>
            </a:endParaRPr>
          </a:p>
        </p:txBody>
      </p:sp>
      <p:sp>
        <p:nvSpPr>
          <p:cNvPr id="18" name="Speech Bubble: Rectangle with Corners Rounded 17"/>
          <p:cNvSpPr/>
          <p:nvPr/>
        </p:nvSpPr>
        <p:spPr bwMode="auto">
          <a:xfrm>
            <a:off x="8258256" y="2906085"/>
            <a:ext cx="3286891" cy="747021"/>
          </a:xfrm>
          <a:prstGeom prst="wedgeRoundRectCallou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ChangeSession</a:t>
            </a:r>
            <a:endParaRPr lang="en-US" sz="2353" dirty="0">
              <a:gradFill>
                <a:gsLst>
                  <a:gs pos="0">
                    <a:srgbClr val="FFFFFF"/>
                  </a:gs>
                  <a:gs pos="100000">
                    <a:srgbClr val="FFFFFF"/>
                  </a:gs>
                </a:gsLst>
                <a:lin ang="5400000" scaled="0"/>
              </a:gradFill>
              <a:cs typeface="Segoe UI" pitchFamily="34" charset="0"/>
            </a:endParaRPr>
          </a:p>
        </p:txBody>
      </p:sp>
      <p:sp>
        <p:nvSpPr>
          <p:cNvPr id="19" name="Speech Bubble: Rectangle with Corners Rounded 18"/>
          <p:cNvSpPr/>
          <p:nvPr/>
        </p:nvSpPr>
        <p:spPr bwMode="auto">
          <a:xfrm>
            <a:off x="8258256" y="4180123"/>
            <a:ext cx="3286891" cy="747021"/>
          </a:xfrm>
          <a:prstGeom prst="wedgeRoundRectCallou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CancelSession</a:t>
            </a:r>
            <a:endParaRPr lang="en-US" sz="2353" dirty="0">
              <a:gradFill>
                <a:gsLst>
                  <a:gs pos="0">
                    <a:srgbClr val="FFFFFF"/>
                  </a:gs>
                  <a:gs pos="100000">
                    <a:srgbClr val="FFFFFF"/>
                  </a:gs>
                </a:gsLst>
                <a:lin ang="5400000" scaled="0"/>
              </a:gradFill>
              <a:cs typeface="Segoe UI" pitchFamily="34" charset="0"/>
            </a:endParaRPr>
          </a:p>
        </p:txBody>
      </p:sp>
      <p:sp>
        <p:nvSpPr>
          <p:cNvPr id="20" name="Speech Bubble: Rectangle with Corners Rounded 19"/>
          <p:cNvSpPr/>
          <p:nvPr/>
        </p:nvSpPr>
        <p:spPr bwMode="auto">
          <a:xfrm>
            <a:off x="8226988" y="5454161"/>
            <a:ext cx="3286891" cy="747021"/>
          </a:xfrm>
          <a:prstGeom prst="wedgeRoundRectCallou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PostPhoto</a:t>
            </a:r>
            <a:endParaRPr lang="en-US" sz="2353" dirty="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0542425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Dialog stack</a:t>
            </a:r>
          </a:p>
        </p:txBody>
      </p:sp>
      <p:sp>
        <p:nvSpPr>
          <p:cNvPr id="2" name="Rounded Rectangle 1"/>
          <p:cNvSpPr/>
          <p:nvPr/>
        </p:nvSpPr>
        <p:spPr bwMode="auto">
          <a:xfrm>
            <a:off x="629029" y="5311472"/>
            <a:ext cx="10936263" cy="12549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sz="3529" dirty="0" err="1">
                <a:gradFill>
                  <a:gsLst>
                    <a:gs pos="0">
                      <a:srgbClr val="FFFFFF"/>
                    </a:gs>
                    <a:gs pos="100000">
                      <a:srgbClr val="FFFFFF"/>
                    </a:gs>
                  </a:gsLst>
                  <a:lin ang="5400000" scaled="0"/>
                </a:gradFill>
                <a:ea typeface="Segoe UI" pitchFamily="34" charset="0"/>
                <a:cs typeface="Segoe UI" pitchFamily="34" charset="0"/>
              </a:rPr>
              <a:t>ReportIssue</a:t>
            </a: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629029" y="3429000"/>
            <a:ext cx="10936263" cy="125498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sz="3529" dirty="0" err="1">
                <a:gradFill>
                  <a:gsLst>
                    <a:gs pos="0">
                      <a:srgbClr val="FFFFFF"/>
                    </a:gs>
                    <a:gs pos="100000">
                      <a:srgbClr val="FFFFFF"/>
                    </a:gs>
                  </a:gsLst>
                  <a:lin ang="5400000" scaled="0"/>
                </a:gradFill>
                <a:ea typeface="Segoe UI" pitchFamily="34" charset="0"/>
                <a:cs typeface="Segoe UI" pitchFamily="34" charset="0"/>
              </a:rPr>
              <a:t>GetEquipmentType</a:t>
            </a: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629029" y="1546528"/>
            <a:ext cx="10936263" cy="1254981"/>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sz="3529" dirty="0" err="1">
                <a:gradFill>
                  <a:gsLst>
                    <a:gs pos="0">
                      <a:srgbClr val="FFFFFF"/>
                    </a:gs>
                    <a:gs pos="100000">
                      <a:srgbClr val="FFFFFF"/>
                    </a:gs>
                  </a:gsLst>
                  <a:lin ang="5400000" scaled="0"/>
                </a:gradFill>
                <a:ea typeface="Segoe UI" pitchFamily="34" charset="0"/>
                <a:cs typeface="Segoe UI" pitchFamily="34" charset="0"/>
              </a:rPr>
              <a:t>GetSubsystem</a:t>
            </a: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sp>
        <p:nvSpPr>
          <p:cNvPr id="3" name="Up Arrow 2"/>
          <p:cNvSpPr/>
          <p:nvPr/>
        </p:nvSpPr>
        <p:spPr bwMode="auto">
          <a:xfrm>
            <a:off x="5066283" y="4683981"/>
            <a:ext cx="2061755" cy="627491"/>
          </a:xfrm>
          <a:prstGeom prst="up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Up Arrow 7"/>
          <p:cNvSpPr/>
          <p:nvPr/>
        </p:nvSpPr>
        <p:spPr bwMode="auto">
          <a:xfrm>
            <a:off x="5056046" y="2801509"/>
            <a:ext cx="2061755" cy="627491"/>
          </a:xfrm>
          <a:prstGeom prst="up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Down Arrow 8"/>
          <p:cNvSpPr/>
          <p:nvPr/>
        </p:nvSpPr>
        <p:spPr bwMode="auto">
          <a:xfrm>
            <a:off x="5056046" y="2801509"/>
            <a:ext cx="2015774" cy="627491"/>
          </a:xfrm>
          <a:prstGeom prst="down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000" b="1" dirty="0">
                <a:gradFill>
                  <a:gsLst>
                    <a:gs pos="0">
                      <a:srgbClr val="FFFFFF"/>
                    </a:gs>
                    <a:gs pos="100000">
                      <a:srgbClr val="FFFFFF"/>
                    </a:gs>
                  </a:gsLst>
                  <a:lin ang="5400000" scaled="0"/>
                </a:gradFill>
                <a:ea typeface="Segoe UI" pitchFamily="34" charset="0"/>
                <a:cs typeface="Segoe UI" pitchFamily="34" charset="0"/>
              </a:rPr>
              <a:t>Data</a:t>
            </a:r>
          </a:p>
        </p:txBody>
      </p:sp>
      <p:sp>
        <p:nvSpPr>
          <p:cNvPr id="10" name="Down Arrow 9"/>
          <p:cNvSpPr/>
          <p:nvPr/>
        </p:nvSpPr>
        <p:spPr bwMode="auto">
          <a:xfrm>
            <a:off x="5056046" y="4683981"/>
            <a:ext cx="2015774" cy="627491"/>
          </a:xfrm>
          <a:prstGeom prst="down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1961" b="1" dirty="0">
                <a:gradFill>
                  <a:gsLst>
                    <a:gs pos="0">
                      <a:srgbClr val="FFFFFF"/>
                    </a:gs>
                    <a:gs pos="100000">
                      <a:srgbClr val="FFFFFF"/>
                    </a:gs>
                  </a:gsLst>
                  <a:lin ang="5400000" scaled="0"/>
                </a:gradFill>
                <a:ea typeface="Segoe UI" pitchFamily="34" charset="0"/>
                <a:cs typeface="Segoe UI" pitchFamily="34" charset="0"/>
              </a:rPr>
              <a:t>Data</a:t>
            </a:r>
          </a:p>
        </p:txBody>
      </p:sp>
    </p:spTree>
    <p:extLst>
      <p:ext uri="{BB962C8B-B14F-4D97-AF65-F5344CB8AC3E}">
        <p14:creationId xmlns:p14="http://schemas.microsoft.com/office/powerpoint/2010/main" val="202922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3" grpId="0" animBg="1"/>
      <p:bldP spid="3" grpId="1" animBg="1"/>
      <p:bldP spid="8" grpId="0" animBg="1"/>
      <p:bldP spid="8" grpId="1" animBg="1"/>
      <p:bldP spid="9" grpId="0" animBg="1"/>
      <p:bldP spid="9" grpId="1"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868906" y="470831"/>
            <a:ext cx="9038950" cy="140437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I'd like to make an appointment </a:t>
            </a:r>
          </a:p>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to service Rover 3</a:t>
            </a:r>
          </a:p>
        </p:txBody>
      </p:sp>
      <p:sp>
        <p:nvSpPr>
          <p:cNvPr id="3" name="Speech Bubble: Rectangle with Corners Rounded 2"/>
          <p:cNvSpPr/>
          <p:nvPr/>
        </p:nvSpPr>
        <p:spPr bwMode="auto">
          <a:xfrm>
            <a:off x="448586" y="2711868"/>
            <a:ext cx="9038950" cy="1344637"/>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Absolutely! I have 11:30 and 12:30 available. What timeslot would you want?</a:t>
            </a:r>
          </a:p>
        </p:txBody>
      </p:sp>
      <p:sp>
        <p:nvSpPr>
          <p:cNvPr id="4" name="Speech Bubble: Rectangle with Corners Rounded 3"/>
          <p:cNvSpPr/>
          <p:nvPr/>
        </p:nvSpPr>
        <p:spPr bwMode="auto">
          <a:xfrm>
            <a:off x="2868906" y="4863264"/>
            <a:ext cx="9038950" cy="1225122"/>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What building is the service station in?</a:t>
            </a:r>
          </a:p>
        </p:txBody>
      </p:sp>
    </p:spTree>
    <p:extLst>
      <p:ext uri="{BB962C8B-B14F-4D97-AF65-F5344CB8AC3E}">
        <p14:creationId xmlns:p14="http://schemas.microsoft.com/office/powerpoint/2010/main" val="794211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8E79-A4ED-40A3-A36F-58D70FA5E821}"/>
              </a:ext>
            </a:extLst>
          </p:cNvPr>
          <p:cNvSpPr>
            <a:spLocks noGrp="1"/>
          </p:cNvSpPr>
          <p:nvPr>
            <p:ph type="title"/>
          </p:nvPr>
        </p:nvSpPr>
        <p:spPr/>
        <p:txBody>
          <a:bodyPr/>
          <a:lstStyle/>
          <a:p>
            <a:r>
              <a:rPr lang="en-US" dirty="0"/>
              <a:t>Creating global handlers</a:t>
            </a:r>
          </a:p>
        </p:txBody>
      </p:sp>
      <p:sp>
        <p:nvSpPr>
          <p:cNvPr id="3" name="Text Placeholder 2">
            <a:extLst>
              <a:ext uri="{FF2B5EF4-FFF2-40B4-BE49-F238E27FC236}">
                <a16:creationId xmlns:a16="http://schemas.microsoft.com/office/drawing/2014/main" id="{43033778-F248-4DC0-AECA-9786801E2844}"/>
              </a:ext>
            </a:extLst>
          </p:cNvPr>
          <p:cNvSpPr>
            <a:spLocks noGrp="1"/>
          </p:cNvSpPr>
          <p:nvPr>
            <p:ph idx="1"/>
          </p:nvPr>
        </p:nvSpPr>
        <p:spPr/>
        <p:txBody>
          <a:bodyPr/>
          <a:lstStyle/>
          <a:p>
            <a:r>
              <a:rPr lang="en-US" dirty="0"/>
              <a:t>Node.js</a:t>
            </a:r>
          </a:p>
          <a:p>
            <a:pPr lvl="1"/>
            <a:r>
              <a:rPr lang="en-US" dirty="0" err="1">
                <a:latin typeface="Consolas" panose="020B0609020204030204" pitchFamily="49" charset="0"/>
              </a:rPr>
              <a:t>triggerAction</a:t>
            </a:r>
            <a:endParaRPr lang="en-US" dirty="0">
              <a:latin typeface="Consolas" panose="020B0609020204030204" pitchFamily="49" charset="0"/>
            </a:endParaRPr>
          </a:p>
          <a:p>
            <a:pPr lvl="2"/>
            <a:r>
              <a:rPr lang="en-US" dirty="0"/>
              <a:t>Set </a:t>
            </a:r>
            <a:r>
              <a:rPr lang="en-US" b="1" dirty="0">
                <a:latin typeface="Consolas" panose="020B0609020204030204" pitchFamily="49" charset="0"/>
              </a:rPr>
              <a:t>matches</a:t>
            </a:r>
            <a:r>
              <a:rPr lang="en-US" dirty="0"/>
              <a:t> to either a regex or the name of an intent</a:t>
            </a:r>
          </a:p>
          <a:p>
            <a:pPr lvl="2"/>
            <a:r>
              <a:rPr lang="en-US" dirty="0"/>
              <a:t>(You'll actually use this </a:t>
            </a:r>
            <a:r>
              <a:rPr lang="en-US"/>
              <a:t>to start most dialogs)</a:t>
            </a:r>
            <a:endParaRPr lang="en-US" dirty="0"/>
          </a:p>
          <a:p>
            <a:r>
              <a:rPr lang="en-US" dirty="0"/>
              <a:t>C#</a:t>
            </a:r>
          </a:p>
          <a:p>
            <a:pPr lvl="1"/>
            <a:r>
              <a:rPr lang="en-US" dirty="0"/>
              <a:t>Implement </a:t>
            </a:r>
            <a:r>
              <a:rPr lang="en-US" b="1" dirty="0" err="1">
                <a:latin typeface="Consolas" panose="020B0609020204030204" pitchFamily="49" charset="0"/>
              </a:rPr>
              <a:t>ScorableBase</a:t>
            </a:r>
            <a:endParaRPr lang="en-US" b="1" dirty="0">
              <a:latin typeface="Consolas" panose="020B0609020204030204" pitchFamily="49" charset="0"/>
            </a:endParaRPr>
          </a:p>
          <a:p>
            <a:pPr lvl="2"/>
            <a:r>
              <a:rPr lang="en-US" b="1" dirty="0" err="1">
                <a:latin typeface="Consolas" panose="020B0609020204030204" pitchFamily="49" charset="0"/>
              </a:rPr>
              <a:t>PrepareAsync</a:t>
            </a:r>
            <a:r>
              <a:rPr lang="en-US" dirty="0"/>
              <a:t> method looks for text or intent</a:t>
            </a:r>
          </a:p>
        </p:txBody>
      </p:sp>
    </p:spTree>
    <p:extLst>
      <p:ext uri="{BB962C8B-B14F-4D97-AF65-F5344CB8AC3E}">
        <p14:creationId xmlns:p14="http://schemas.microsoft.com/office/powerpoint/2010/main" val="307002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Providing help</a:t>
            </a:r>
          </a:p>
        </p:txBody>
      </p:sp>
    </p:spTree>
    <p:extLst>
      <p:ext uri="{BB962C8B-B14F-4D97-AF65-F5344CB8AC3E}">
        <p14:creationId xmlns:p14="http://schemas.microsoft.com/office/powerpoint/2010/main" val="16680401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are more than just text interfaces</a:t>
            </a:r>
          </a:p>
        </p:txBody>
      </p:sp>
      <p:grpSp>
        <p:nvGrpSpPr>
          <p:cNvPr id="9" name="Group 8"/>
          <p:cNvGrpSpPr/>
          <p:nvPr/>
        </p:nvGrpSpPr>
        <p:grpSpPr>
          <a:xfrm>
            <a:off x="1318592" y="1545884"/>
            <a:ext cx="2100996" cy="4631528"/>
            <a:chOff x="808037" y="1592262"/>
            <a:chExt cx="2143125" cy="4724400"/>
          </a:xfrm>
        </p:grpSpPr>
        <p:pic>
          <p:nvPicPr>
            <p:cNvPr id="1026" name="Picture 2" descr="hero 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37" y="1592262"/>
              <a:ext cx="2143125"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bwMode="auto">
            <a:xfrm>
              <a:off x="884237" y="5707062"/>
              <a:ext cx="1981200" cy="60960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a:gradFill>
                    <a:gsLst>
                      <a:gs pos="0">
                        <a:srgbClr val="FFFFFF"/>
                      </a:gs>
                      <a:gs pos="100000">
                        <a:srgbClr val="FFFFFF"/>
                      </a:gs>
                    </a:gsLst>
                    <a:lin ang="5400000" scaled="0"/>
                  </a:gradFill>
                  <a:ea typeface="Segoe UI" pitchFamily="34" charset="0"/>
                  <a:cs typeface="Segoe UI" pitchFamily="34" charset="0"/>
                </a:rPr>
                <a:t>Hero</a:t>
              </a:r>
            </a:p>
          </p:txBody>
        </p:sp>
      </p:grpSp>
      <p:grpSp>
        <p:nvGrpSpPr>
          <p:cNvPr id="8" name="Group 7"/>
          <p:cNvGrpSpPr/>
          <p:nvPr/>
        </p:nvGrpSpPr>
        <p:grpSpPr>
          <a:xfrm>
            <a:off x="5089285" y="1545884"/>
            <a:ext cx="2100996" cy="4631528"/>
            <a:chOff x="3508374" y="1592262"/>
            <a:chExt cx="2143125" cy="4724400"/>
          </a:xfrm>
        </p:grpSpPr>
        <p:pic>
          <p:nvPicPr>
            <p:cNvPr id="1028" name="Picture 4" descr="thumbnail 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4" y="1592262"/>
              <a:ext cx="2143125" cy="381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p:cNvSpPr/>
            <p:nvPr/>
          </p:nvSpPr>
          <p:spPr bwMode="auto">
            <a:xfrm>
              <a:off x="3589336" y="5707062"/>
              <a:ext cx="1981200" cy="609600"/>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a:gradFill>
                    <a:gsLst>
                      <a:gs pos="0">
                        <a:srgbClr val="FFFFFF"/>
                      </a:gs>
                      <a:gs pos="100000">
                        <a:srgbClr val="FFFFFF"/>
                      </a:gs>
                    </a:gsLst>
                    <a:lin ang="5400000" scaled="0"/>
                  </a:gradFill>
                  <a:ea typeface="Segoe UI" pitchFamily="34" charset="0"/>
                  <a:cs typeface="Segoe UI" pitchFamily="34" charset="0"/>
                </a:rPr>
                <a:t>Thumbnail</a:t>
              </a:r>
            </a:p>
          </p:txBody>
        </p:sp>
      </p:grpSp>
      <p:grpSp>
        <p:nvGrpSpPr>
          <p:cNvPr id="7" name="Group 6"/>
          <p:cNvGrpSpPr/>
          <p:nvPr/>
        </p:nvGrpSpPr>
        <p:grpSpPr>
          <a:xfrm>
            <a:off x="8859978" y="1545884"/>
            <a:ext cx="2100996" cy="4631528"/>
            <a:chOff x="6294437" y="1592262"/>
            <a:chExt cx="2143125" cy="4724400"/>
          </a:xfrm>
        </p:grpSpPr>
        <p:pic>
          <p:nvPicPr>
            <p:cNvPr id="1030" name="Picture 6" descr="receipt c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437" y="1592262"/>
              <a:ext cx="2143125" cy="3810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p:cNvSpPr/>
            <p:nvPr/>
          </p:nvSpPr>
          <p:spPr bwMode="auto">
            <a:xfrm>
              <a:off x="6375399" y="5707062"/>
              <a:ext cx="1981200" cy="60960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a:gradFill>
                    <a:gsLst>
                      <a:gs pos="0">
                        <a:srgbClr val="FFFFFF"/>
                      </a:gs>
                      <a:gs pos="100000">
                        <a:srgbClr val="FFFFFF"/>
                      </a:gs>
                    </a:gsLst>
                    <a:lin ang="5400000" scaled="0"/>
                  </a:gradFill>
                  <a:ea typeface="Segoe UI" pitchFamily="34" charset="0"/>
                  <a:cs typeface="Segoe UI" pitchFamily="34" charset="0"/>
                </a:rPr>
                <a:t>Receipt</a:t>
              </a:r>
            </a:p>
          </p:txBody>
        </p:sp>
      </p:grpSp>
    </p:spTree>
    <p:extLst>
      <p:ext uri="{BB962C8B-B14F-4D97-AF65-F5344CB8AC3E}">
        <p14:creationId xmlns:p14="http://schemas.microsoft.com/office/powerpoint/2010/main" val="31833789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card types</a:t>
            </a:r>
          </a:p>
        </p:txBody>
      </p:sp>
      <p:sp>
        <p:nvSpPr>
          <p:cNvPr id="3" name="Text Placeholder 2"/>
          <p:cNvSpPr>
            <a:spLocks noGrp="1"/>
          </p:cNvSpPr>
          <p:nvPr>
            <p:ph idx="1"/>
          </p:nvPr>
        </p:nvSpPr>
        <p:spPr/>
        <p:txBody>
          <a:bodyPr/>
          <a:lstStyle/>
          <a:p>
            <a:r>
              <a:rPr lang="en-US" dirty="0"/>
              <a:t>Framework provides several card times</a:t>
            </a:r>
          </a:p>
          <a:p>
            <a:pPr lvl="1"/>
            <a:r>
              <a:rPr lang="en-US" dirty="0">
                <a:hlinkClick r:id="rId2"/>
              </a:rPr>
              <a:t>Node.js</a:t>
            </a:r>
            <a:endParaRPr lang="en-US" dirty="0"/>
          </a:p>
          <a:p>
            <a:pPr lvl="1"/>
            <a:r>
              <a:rPr lang="en-US" dirty="0">
                <a:hlinkClick r:id="rId3"/>
              </a:rPr>
              <a:t>.NET</a:t>
            </a:r>
            <a:endParaRPr lang="en-US" dirty="0"/>
          </a:p>
          <a:p>
            <a:r>
              <a:rPr lang="en-US" dirty="0"/>
              <a:t>Send rich media</a:t>
            </a:r>
          </a:p>
          <a:p>
            <a:pPr lvl="1"/>
            <a:r>
              <a:rPr lang="en-US" dirty="0"/>
              <a:t>Images</a:t>
            </a:r>
          </a:p>
          <a:p>
            <a:pPr lvl="1"/>
            <a:r>
              <a:rPr lang="en-US" dirty="0"/>
              <a:t>Video</a:t>
            </a:r>
          </a:p>
          <a:p>
            <a:pPr lvl="1"/>
            <a:r>
              <a:rPr lang="en-US" dirty="0"/>
              <a:t>Audio</a:t>
            </a:r>
          </a:p>
          <a:p>
            <a:endParaRPr lang="en-US" dirty="0"/>
          </a:p>
          <a:p>
            <a:r>
              <a:rPr lang="en-US" dirty="0"/>
              <a:t>Not supported by all channels</a:t>
            </a:r>
          </a:p>
          <a:p>
            <a:r>
              <a:rPr lang="en-US" dirty="0"/>
              <a:t>Channels may have different implementations</a:t>
            </a:r>
          </a:p>
          <a:p>
            <a:r>
              <a:rPr lang="en-US" dirty="0"/>
              <a:t>Can almost be considered a "suggestion" to the channel</a:t>
            </a:r>
          </a:p>
        </p:txBody>
      </p:sp>
    </p:spTree>
    <p:extLst>
      <p:ext uri="{BB962C8B-B14F-4D97-AF65-F5344CB8AC3E}">
        <p14:creationId xmlns:p14="http://schemas.microsoft.com/office/powerpoint/2010/main" val="370066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fade">
                                      <p:cBhvr>
                                        <p:cTn id="10" dur="500"/>
                                        <p:tgtEl>
                                          <p:spTgt spid="3">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Left-Right 7"/>
          <p:cNvSpPr/>
          <p:nvPr/>
        </p:nvSpPr>
        <p:spPr bwMode="auto">
          <a:xfrm>
            <a:off x="3048189" y="4891791"/>
            <a:ext cx="6095622" cy="358566"/>
          </a:xfrm>
          <a:prstGeom prst="leftRightArrow">
            <a:avLst>
              <a:gd name="adj1" fmla="val 100000"/>
              <a:gd name="adj2" fmla="val 6273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itle 1">
            <a:extLst>
              <a:ext uri="{FF2B5EF4-FFF2-40B4-BE49-F238E27FC236}">
                <a16:creationId xmlns:a16="http://schemas.microsoft.com/office/drawing/2014/main" id="{0F5AEBBB-A51E-49B4-B12F-795822F87FB4}"/>
              </a:ext>
            </a:extLst>
          </p:cNvPr>
          <p:cNvSpPr>
            <a:spLocks noGrp="1"/>
          </p:cNvSpPr>
          <p:nvPr>
            <p:ph type="title"/>
          </p:nvPr>
        </p:nvSpPr>
        <p:spPr/>
        <p:txBody>
          <a:bodyPr/>
          <a:lstStyle/>
          <a:p>
            <a:r>
              <a:rPr lang="en-US" dirty="0">
                <a:solidFill>
                  <a:schemeClr val="bg1"/>
                </a:solidFill>
              </a:rPr>
              <a:t>Filling the middle ground</a:t>
            </a:r>
          </a:p>
        </p:txBody>
      </p:sp>
      <p:pic>
        <p:nvPicPr>
          <p:cNvPr id="17" name="Content Placeholder 4">
            <a:extLst>
              <a:ext uri="{FF2B5EF4-FFF2-40B4-BE49-F238E27FC236}">
                <a16:creationId xmlns:a16="http://schemas.microsoft.com/office/drawing/2014/main" id="{0FFC4D25-E709-4208-9568-3C9E86D3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69" y="1725811"/>
            <a:ext cx="1561400" cy="2771484"/>
          </a:xfrm>
          <a:prstGeom prst="rect">
            <a:avLst/>
          </a:prstGeom>
        </p:spPr>
      </p:pic>
      <p:sp>
        <p:nvSpPr>
          <p:cNvPr id="19" name="TextBox 18">
            <a:extLst>
              <a:ext uri="{FF2B5EF4-FFF2-40B4-BE49-F238E27FC236}">
                <a16:creationId xmlns:a16="http://schemas.microsoft.com/office/drawing/2014/main" id="{1F4F5267-D31C-428D-BDEC-F61671F27B50}"/>
              </a:ext>
            </a:extLst>
          </p:cNvPr>
          <p:cNvSpPr txBox="1"/>
          <p:nvPr/>
        </p:nvSpPr>
        <p:spPr>
          <a:xfrm>
            <a:off x="538227" y="4863264"/>
            <a:ext cx="2013076" cy="1478459"/>
          </a:xfrm>
          <a:prstGeom prst="rect">
            <a:avLst/>
          </a:prstGeom>
          <a:noFill/>
        </p:spPr>
        <p:txBody>
          <a:bodyPr wrap="square" rtlCol="0">
            <a:spAutoFit/>
          </a:bodyPr>
          <a:lstStyle/>
          <a:p>
            <a:pPr defTabSz="914367" eaLnBrk="1" fontAlgn="auto" hangingPunct="1">
              <a:spcBef>
                <a:spcPts val="0"/>
              </a:spcBef>
              <a:spcAft>
                <a:spcPts val="0"/>
              </a:spcAft>
              <a:defRPr/>
            </a:pPr>
            <a:r>
              <a:rPr lang="en-US" sz="1961" dirty="0">
                <a:solidFill>
                  <a:srgbClr val="00BCF2"/>
                </a:solidFill>
                <a:latin typeface="Segoe UI Semilight"/>
              </a:rPr>
              <a:t>Fixed templates</a:t>
            </a:r>
          </a:p>
          <a:p>
            <a:pPr defTabSz="914367" eaLnBrk="1" fontAlgn="auto" hangingPunct="1">
              <a:spcBef>
                <a:spcPts val="0"/>
              </a:spcBef>
              <a:spcAft>
                <a:spcPts val="0"/>
              </a:spcAft>
              <a:defRPr/>
            </a:pPr>
            <a:endParaRPr lang="en-US" sz="1765" dirty="0">
              <a:solidFill>
                <a:srgbClr val="FFFFFF"/>
              </a:solidFill>
              <a:latin typeface="Segoe UI Semilight"/>
            </a:endParaRPr>
          </a:p>
          <a:p>
            <a:pPr defTabSz="914367" eaLnBrk="1" fontAlgn="auto" hangingPunct="1">
              <a:spcBef>
                <a:spcPts val="0"/>
              </a:spcBef>
              <a:spcAft>
                <a:spcPts val="0"/>
              </a:spcAft>
              <a:defRPr/>
            </a:pPr>
            <a:r>
              <a:rPr lang="en-US" sz="1765" dirty="0">
                <a:solidFill>
                  <a:srgbClr val="FFFFFF"/>
                </a:solidFill>
                <a:latin typeface="Segoe UI Semilight"/>
              </a:rPr>
              <a:t>Complete control</a:t>
            </a:r>
          </a:p>
          <a:p>
            <a:pPr defTabSz="914367" eaLnBrk="1" fontAlgn="auto" hangingPunct="1">
              <a:spcBef>
                <a:spcPts val="0"/>
              </a:spcBef>
              <a:spcAft>
                <a:spcPts val="0"/>
              </a:spcAft>
              <a:defRPr/>
            </a:pPr>
            <a:r>
              <a:rPr lang="en-US" sz="1765" dirty="0">
                <a:solidFill>
                  <a:srgbClr val="FFFFFF"/>
                </a:solidFill>
                <a:latin typeface="Segoe UI Semilight"/>
              </a:rPr>
              <a:t>No flexibility</a:t>
            </a:r>
          </a:p>
          <a:p>
            <a:pPr defTabSz="914367" eaLnBrk="1" fontAlgn="auto" hangingPunct="1">
              <a:spcBef>
                <a:spcPts val="0"/>
              </a:spcBef>
              <a:spcAft>
                <a:spcPts val="0"/>
              </a:spcAft>
              <a:defRPr/>
            </a:pPr>
            <a:r>
              <a:rPr lang="en-US" sz="1765" dirty="0">
                <a:solidFill>
                  <a:srgbClr val="FFFFFF"/>
                </a:solidFill>
                <a:latin typeface="Segoe UI Semilight"/>
              </a:rPr>
              <a:t>Update Treadmill</a:t>
            </a:r>
          </a:p>
        </p:txBody>
      </p:sp>
      <p:sp>
        <p:nvSpPr>
          <p:cNvPr id="20" name="TextBox 19">
            <a:extLst>
              <a:ext uri="{FF2B5EF4-FFF2-40B4-BE49-F238E27FC236}">
                <a16:creationId xmlns:a16="http://schemas.microsoft.com/office/drawing/2014/main" id="{621BC6A7-D2AB-42B4-9F90-231B9F91B656}"/>
              </a:ext>
            </a:extLst>
          </p:cNvPr>
          <p:cNvSpPr txBox="1"/>
          <p:nvPr/>
        </p:nvSpPr>
        <p:spPr>
          <a:xfrm>
            <a:off x="9771302" y="4863264"/>
            <a:ext cx="2294425" cy="1750013"/>
          </a:xfrm>
          <a:prstGeom prst="rect">
            <a:avLst/>
          </a:prstGeom>
          <a:noFill/>
        </p:spPr>
        <p:txBody>
          <a:bodyPr wrap="square" rtlCol="0">
            <a:spAutoFit/>
          </a:bodyPr>
          <a:lstStyle/>
          <a:p>
            <a:pPr defTabSz="914367" eaLnBrk="1" fontAlgn="auto" hangingPunct="1">
              <a:spcBef>
                <a:spcPts val="0"/>
              </a:spcBef>
              <a:spcAft>
                <a:spcPts val="0"/>
              </a:spcAft>
              <a:defRPr/>
            </a:pPr>
            <a:r>
              <a:rPr lang="en-US" sz="1961" dirty="0">
                <a:solidFill>
                  <a:srgbClr val="00BCF2"/>
                </a:solidFill>
                <a:latin typeface="Segoe UI Semilight"/>
              </a:rPr>
              <a:t>Html Canvas</a:t>
            </a:r>
          </a:p>
          <a:p>
            <a:pPr defTabSz="914367" eaLnBrk="1" fontAlgn="auto" hangingPunct="1">
              <a:spcBef>
                <a:spcPts val="0"/>
              </a:spcBef>
              <a:spcAft>
                <a:spcPts val="0"/>
              </a:spcAft>
              <a:defRPr/>
            </a:pPr>
            <a:endParaRPr lang="en-US" sz="1765" dirty="0">
              <a:solidFill>
                <a:srgbClr val="FFFFFF"/>
              </a:solidFill>
              <a:latin typeface="Segoe UI Semilight"/>
            </a:endParaRPr>
          </a:p>
          <a:p>
            <a:pPr defTabSz="914367" eaLnBrk="1" fontAlgn="auto" hangingPunct="1">
              <a:spcBef>
                <a:spcPts val="0"/>
              </a:spcBef>
              <a:spcAft>
                <a:spcPts val="0"/>
              </a:spcAft>
              <a:defRPr/>
            </a:pPr>
            <a:r>
              <a:rPr lang="en-US" sz="1765" dirty="0">
                <a:solidFill>
                  <a:srgbClr val="FFFFFF"/>
                </a:solidFill>
                <a:latin typeface="Segoe UI Semilight"/>
              </a:rPr>
              <a:t>No consistency</a:t>
            </a:r>
          </a:p>
          <a:p>
            <a:pPr defTabSz="914367" eaLnBrk="1" fontAlgn="auto" hangingPunct="1">
              <a:spcBef>
                <a:spcPts val="0"/>
              </a:spcBef>
              <a:spcAft>
                <a:spcPts val="0"/>
              </a:spcAft>
              <a:defRPr/>
            </a:pPr>
            <a:r>
              <a:rPr lang="en-US" sz="1765" dirty="0">
                <a:solidFill>
                  <a:srgbClr val="FFFFFF"/>
                </a:solidFill>
                <a:latin typeface="Segoe UI Semilight"/>
              </a:rPr>
              <a:t>No control</a:t>
            </a:r>
          </a:p>
          <a:p>
            <a:pPr defTabSz="914367" eaLnBrk="1" fontAlgn="auto" hangingPunct="1">
              <a:spcBef>
                <a:spcPts val="0"/>
              </a:spcBef>
              <a:spcAft>
                <a:spcPts val="0"/>
              </a:spcAft>
              <a:defRPr/>
            </a:pPr>
            <a:r>
              <a:rPr lang="en-US" sz="1765" dirty="0">
                <a:solidFill>
                  <a:srgbClr val="FFFFFF"/>
                </a:solidFill>
                <a:latin typeface="Segoe UI Semilight"/>
              </a:rPr>
              <a:t>Security issues</a:t>
            </a:r>
          </a:p>
          <a:p>
            <a:pPr defTabSz="914367" eaLnBrk="1" fontAlgn="auto" hangingPunct="1">
              <a:spcBef>
                <a:spcPts val="0"/>
              </a:spcBef>
              <a:spcAft>
                <a:spcPts val="0"/>
              </a:spcAft>
              <a:defRPr/>
            </a:pPr>
            <a:endParaRPr lang="en-US" sz="1765" dirty="0">
              <a:solidFill>
                <a:srgbClr val="FFFFFF"/>
              </a:solidFill>
              <a:latin typeface="Segoe UI Semilight"/>
            </a:endParaRPr>
          </a:p>
        </p:txBody>
      </p:sp>
      <p:cxnSp>
        <p:nvCxnSpPr>
          <p:cNvPr id="21" name="Straight Connector 20">
            <a:extLst>
              <a:ext uri="{FF2B5EF4-FFF2-40B4-BE49-F238E27FC236}">
                <a16:creationId xmlns:a16="http://schemas.microsoft.com/office/drawing/2014/main" id="{308F6FB8-CE3D-4FE7-BEA5-7F9335E9718D}"/>
              </a:ext>
            </a:extLst>
          </p:cNvPr>
          <p:cNvCxnSpPr/>
          <p:nvPr/>
        </p:nvCxnSpPr>
        <p:spPr>
          <a:xfrm flipV="1">
            <a:off x="3048189" y="1725811"/>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7840C5-4865-4B25-9492-FBF8233D014B}"/>
              </a:ext>
            </a:extLst>
          </p:cNvPr>
          <p:cNvCxnSpPr/>
          <p:nvPr/>
        </p:nvCxnSpPr>
        <p:spPr>
          <a:xfrm flipV="1">
            <a:off x="9143811" y="1725811"/>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6AA460-EABB-4EFF-B032-188229EED236}"/>
              </a:ext>
            </a:extLst>
          </p:cNvPr>
          <p:cNvSpPr txBox="1"/>
          <p:nvPr/>
        </p:nvSpPr>
        <p:spPr>
          <a:xfrm>
            <a:off x="3048189" y="4863264"/>
            <a:ext cx="6095623" cy="1206905"/>
          </a:xfrm>
          <a:prstGeom prst="rect">
            <a:avLst/>
          </a:prstGeom>
          <a:noFill/>
        </p:spPr>
        <p:txBody>
          <a:bodyPr wrap="square" rtlCol="0">
            <a:spAutoFit/>
          </a:bodyPr>
          <a:lstStyle/>
          <a:p>
            <a:pPr algn="ctr" defTabSz="914367" eaLnBrk="1" fontAlgn="auto" hangingPunct="1">
              <a:spcBef>
                <a:spcPts val="0"/>
              </a:spcBef>
              <a:spcAft>
                <a:spcPts val="0"/>
              </a:spcAft>
              <a:defRPr/>
            </a:pPr>
            <a:r>
              <a:rPr lang="en-US" sz="1961" dirty="0">
                <a:solidFill>
                  <a:srgbClr val="0078D7"/>
                </a:solidFill>
                <a:latin typeface="Segoe UI Semilight"/>
              </a:rPr>
              <a:t>Adaptive Cards</a:t>
            </a:r>
          </a:p>
          <a:p>
            <a:pPr algn="ctr" defTabSz="914367" eaLnBrk="1" fontAlgn="auto" hangingPunct="1">
              <a:spcBef>
                <a:spcPts val="0"/>
              </a:spcBef>
              <a:spcAft>
                <a:spcPts val="0"/>
              </a:spcAft>
              <a:defRPr/>
            </a:pPr>
            <a:endParaRPr lang="en-US" sz="1765" dirty="0">
              <a:solidFill>
                <a:srgbClr val="FFFFFF"/>
              </a:solidFill>
              <a:latin typeface="Segoe UI Semilight"/>
            </a:endParaRPr>
          </a:p>
          <a:p>
            <a:pPr algn="ctr" defTabSz="914367" eaLnBrk="1" fontAlgn="auto" hangingPunct="1">
              <a:spcBef>
                <a:spcPts val="0"/>
              </a:spcBef>
              <a:spcAft>
                <a:spcPts val="0"/>
              </a:spcAft>
              <a:defRPr/>
            </a:pPr>
            <a:r>
              <a:rPr lang="en-US" sz="1765" dirty="0">
                <a:solidFill>
                  <a:srgbClr val="FFFFFF"/>
                </a:solidFill>
                <a:latin typeface="Segoe UI Semilight"/>
              </a:rPr>
              <a:t>Flexible enough payload to cover 80% of needs</a:t>
            </a:r>
          </a:p>
          <a:p>
            <a:pPr algn="ctr" defTabSz="914367" eaLnBrk="1" fontAlgn="auto" hangingPunct="1">
              <a:spcBef>
                <a:spcPts val="0"/>
              </a:spcBef>
              <a:spcAft>
                <a:spcPts val="0"/>
              </a:spcAft>
              <a:defRPr/>
            </a:pPr>
            <a:r>
              <a:rPr lang="en-US" sz="1765" dirty="0">
                <a:solidFill>
                  <a:srgbClr val="FFFFFF"/>
                </a:solidFill>
                <a:latin typeface="Segoe UI Semilight"/>
              </a:rPr>
              <a:t>Host maintains strong control over style and security</a:t>
            </a:r>
          </a:p>
        </p:txBody>
      </p:sp>
      <p:pic>
        <p:nvPicPr>
          <p:cNvPr id="24" name="Picture 23">
            <a:extLst>
              <a:ext uri="{FF2B5EF4-FFF2-40B4-BE49-F238E27FC236}">
                <a16:creationId xmlns:a16="http://schemas.microsoft.com/office/drawing/2014/main" id="{27BE8170-030F-4396-B6F2-2C61934DF44A}"/>
              </a:ext>
            </a:extLst>
          </p:cNvPr>
          <p:cNvPicPr>
            <a:picLocks noChangeAspect="1"/>
          </p:cNvPicPr>
          <p:nvPr/>
        </p:nvPicPr>
        <p:blipFill>
          <a:blip r:embed="rId4"/>
          <a:stretch>
            <a:fillRect/>
          </a:stretch>
        </p:blipFill>
        <p:spPr>
          <a:xfrm>
            <a:off x="9860943" y="1725811"/>
            <a:ext cx="1723726" cy="1723726"/>
          </a:xfrm>
          <a:prstGeom prst="rect">
            <a:avLst/>
          </a:prstGeom>
        </p:spPr>
      </p:pic>
      <p:grpSp>
        <p:nvGrpSpPr>
          <p:cNvPr id="6" name="Group 5"/>
          <p:cNvGrpSpPr/>
          <p:nvPr/>
        </p:nvGrpSpPr>
        <p:grpSpPr>
          <a:xfrm>
            <a:off x="3673070" y="1658316"/>
            <a:ext cx="4812034" cy="2924478"/>
            <a:chOff x="3851746" y="1680283"/>
            <a:chExt cx="4908525" cy="2983120"/>
          </a:xfrm>
        </p:grpSpPr>
        <p:pic>
          <p:nvPicPr>
            <p:cNvPr id="18" name="Picture 17">
              <a:extLst/>
            </p:cNvPr>
            <p:cNvPicPr>
              <a:picLocks noChangeAspect="1"/>
            </p:cNvPicPr>
            <p:nvPr/>
          </p:nvPicPr>
          <p:blipFill>
            <a:blip r:embed="rId5"/>
            <a:srcRect/>
            <a:stretch>
              <a:fillRect/>
            </a:stretch>
          </p:blipFill>
          <p:spPr>
            <a:xfrm>
              <a:off x="6646187" y="1697467"/>
              <a:ext cx="2114084" cy="2965936"/>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3" name="Picture 2" descr="A picture containing text&#10;&#10;Description generated with high confidence"/>
            <p:cNvPicPr>
              <a:picLocks noChangeAspect="1"/>
            </p:cNvPicPr>
            <p:nvPr/>
          </p:nvPicPr>
          <p:blipFill>
            <a:blip r:embed="rId6"/>
            <a:stretch>
              <a:fillRect/>
            </a:stretch>
          </p:blipFill>
          <p:spPr>
            <a:xfrm>
              <a:off x="3851746" y="2872385"/>
              <a:ext cx="2427749" cy="1791018"/>
            </a:xfrm>
            <a:prstGeom prst="rect">
              <a:avLst/>
            </a:prstGeom>
          </p:spPr>
        </p:pic>
        <p:pic>
          <p:nvPicPr>
            <p:cNvPr id="5" name="Picture 4"/>
            <p:cNvPicPr>
              <a:picLocks noChangeAspect="1"/>
            </p:cNvPicPr>
            <p:nvPr/>
          </p:nvPicPr>
          <p:blipFill>
            <a:blip r:embed="rId7"/>
            <a:stretch>
              <a:fillRect/>
            </a:stretch>
          </p:blipFill>
          <p:spPr>
            <a:xfrm>
              <a:off x="3854408" y="1680283"/>
              <a:ext cx="2729585" cy="1034914"/>
            </a:xfrm>
            <a:prstGeom prst="rect">
              <a:avLst/>
            </a:prstGeom>
          </p:spPr>
        </p:pic>
      </p:grpSp>
    </p:spTree>
    <p:extLst>
      <p:ext uri="{BB962C8B-B14F-4D97-AF65-F5344CB8AC3E}">
        <p14:creationId xmlns:p14="http://schemas.microsoft.com/office/powerpoint/2010/main" val="799834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accel="50000" decel="50000" fill="hold" nodeType="withEffect">
                                  <p:stCondLst>
                                    <p:cond delay="0"/>
                                  </p:stCondLst>
                                  <p:childTnLst>
                                    <p:animMotion origin="layout" path="M 0.25007 4.99319E-7 L -2.11131E-6 4.99319E-7 " pathEditMode="relative" rAng="0" ptsTypes="AA">
                                      <p:cBhvr>
                                        <p:cTn id="9" dur="1500" fill="hold"/>
                                        <p:tgtEl>
                                          <p:spTgt spid="17"/>
                                        </p:tgtEl>
                                        <p:attrNameLst>
                                          <p:attrName>ppt_x</p:attrName>
                                          <p:attrName>ppt_y</p:attrName>
                                        </p:attrNameLst>
                                      </p:cBhvr>
                                      <p:rCtr x="-12510" y="0"/>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35" presetClass="path" presetSubtype="0" accel="50000" decel="50000" fill="hold" grpId="1" nodeType="withEffect">
                                  <p:stCondLst>
                                    <p:cond delay="0"/>
                                  </p:stCondLst>
                                  <p:childTnLst>
                                    <p:animMotion origin="layout" path="M 0.25007 4.99319E-7 L -2.11131E-6 4.99319E-7 " pathEditMode="relative" rAng="0" ptsTypes="AA">
                                      <p:cBhvr>
                                        <p:cTn id="14" dur="1500" fill="hold"/>
                                        <p:tgtEl>
                                          <p:spTgt spid="19"/>
                                        </p:tgtEl>
                                        <p:attrNameLst>
                                          <p:attrName>ppt_x</p:attrName>
                                          <p:attrName>ppt_y</p:attrName>
                                        </p:attrNameLst>
                                      </p:cBhvr>
                                      <p:rCtr x="-12510" y="0"/>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63" presetClass="path" presetSubtype="0" accel="50000" decel="50000" fill="hold" nodeType="withEffect">
                                  <p:stCondLst>
                                    <p:cond delay="0"/>
                                  </p:stCondLst>
                                  <p:childTnLst>
                                    <p:animMotion origin="layout" path="M -0.25007 -3.04585E-6 L 4.4626E-6 -3.04585E-6 " pathEditMode="relative" rAng="0" ptsTypes="AA">
                                      <p:cBhvr>
                                        <p:cTn id="19" dur="1500" fill="hold"/>
                                        <p:tgtEl>
                                          <p:spTgt spid="24"/>
                                        </p:tgtEl>
                                        <p:attrNameLst>
                                          <p:attrName>ppt_x</p:attrName>
                                          <p:attrName>ppt_y</p:attrName>
                                        </p:attrNameLst>
                                      </p:cBhvr>
                                      <p:rCtr x="12497" y="0"/>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accel="50000" decel="50000" fill="hold" grpId="1" nodeType="withEffect">
                                  <p:stCondLst>
                                    <p:cond delay="0"/>
                                  </p:stCondLst>
                                  <p:childTnLst>
                                    <p:animMotion origin="layout" path="M -0.25007 -3.04585E-6 L 4.4626E-6 -3.04585E-6 " pathEditMode="relative" rAng="0" ptsTypes="AA">
                                      <p:cBhvr>
                                        <p:cTn id="24" dur="1500" fill="hold"/>
                                        <p:tgtEl>
                                          <p:spTgt spid="20"/>
                                        </p:tgtEl>
                                        <p:attrNameLst>
                                          <p:attrName>ppt_x</p:attrName>
                                          <p:attrName>ppt_y</p:attrName>
                                        </p:attrNameLst>
                                      </p:cBhvr>
                                      <p:rCtr x="12497" y="0"/>
                                    </p:animMotion>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par>
                                <p:cTn id="28" presetID="35" presetClass="path" presetSubtype="0" accel="50000" decel="50000" fill="hold" nodeType="withEffect">
                                  <p:stCondLst>
                                    <p:cond delay="0"/>
                                  </p:stCondLst>
                                  <p:childTnLst>
                                    <p:animMotion origin="layout" path="M 0.25007 4.99319E-7 L -2.11131E-6 4.99319E-7 " pathEditMode="relative" rAng="0" ptsTypes="AA">
                                      <p:cBhvr>
                                        <p:cTn id="29" dur="2000" fill="hold"/>
                                        <p:tgtEl>
                                          <p:spTgt spid="21"/>
                                        </p:tgtEl>
                                        <p:attrNameLst>
                                          <p:attrName>ppt_x</p:attrName>
                                          <p:attrName>ppt_y</p:attrName>
                                        </p:attrNameLst>
                                      </p:cBhvr>
                                      <p:rCtr x="-12510" y="0"/>
                                    </p:animMotion>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childTnLst>
                                </p:cTn>
                              </p:par>
                              <p:par>
                                <p:cTn id="33" presetID="63" presetClass="path" presetSubtype="0" accel="50000" decel="50000" fill="hold" nodeType="withEffect">
                                  <p:stCondLst>
                                    <p:cond delay="0"/>
                                  </p:stCondLst>
                                  <p:childTnLst>
                                    <p:animMotion origin="layout" path="M -0.25007 -3.04585E-6 L 4.4626E-6 -3.04585E-6 " pathEditMode="relative" rAng="0" ptsTypes="AA">
                                      <p:cBhvr>
                                        <p:cTn id="34" dur="2000" fill="hold"/>
                                        <p:tgtEl>
                                          <p:spTgt spid="22"/>
                                        </p:tgtEl>
                                        <p:attrNameLst>
                                          <p:attrName>ppt_x</p:attrName>
                                          <p:attrName>ppt_y</p:attrName>
                                        </p:attrNameLst>
                                      </p:cBhvr>
                                      <p:rCtr x="12497" y="0"/>
                                    </p:animMotion>
                                  </p:childTnLst>
                                </p:cTn>
                              </p:par>
                            </p:childTnLst>
                          </p:cTn>
                        </p:par>
                        <p:par>
                          <p:cTn id="35" fill="hold">
                            <p:stCondLst>
                              <p:cond delay="2000"/>
                            </p:stCondLst>
                            <p:childTnLst>
                              <p:par>
                                <p:cTn id="36" presetID="16" presetClass="entr" presetSubtype="37"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outVertical)">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19" grpId="1"/>
      <p:bldP spid="20" grpId="0"/>
      <p:bldP spid="20" grpId="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269241" y="1186674"/>
            <a:ext cx="9859116" cy="2136222"/>
          </a:xfrm>
        </p:spPr>
        <p:txBody>
          <a:bodyPr/>
          <a:lstStyle/>
          <a:p>
            <a:r>
              <a:rPr lang="en-US" dirty="0"/>
              <a:t>Asking the user for simple information</a:t>
            </a:r>
          </a:p>
        </p:txBody>
      </p:sp>
    </p:spTree>
    <p:extLst>
      <p:ext uri="{BB962C8B-B14F-4D97-AF65-F5344CB8AC3E}">
        <p14:creationId xmlns:p14="http://schemas.microsoft.com/office/powerpoint/2010/main" val="32487039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FA1ABD-BFD7-4CF8-B5F7-EBA0A340B818}"/>
              </a:ext>
            </a:extLst>
          </p:cNvPr>
          <p:cNvSpPr txBox="1"/>
          <p:nvPr/>
        </p:nvSpPr>
        <p:spPr>
          <a:xfrm>
            <a:off x="3805185" y="57503"/>
            <a:ext cx="4671129" cy="939676"/>
          </a:xfrm>
          <a:prstGeom prst="rect">
            <a:avLst/>
          </a:prstGeom>
          <a:noFill/>
        </p:spPr>
        <p:txBody>
          <a:bodyPr wrap="none" rtlCol="0">
            <a:spAutoFit/>
          </a:bodyPr>
          <a:lstStyle/>
          <a:p>
            <a:pPr defTabSz="914225" eaLnBrk="1" fontAlgn="auto" hangingPunct="1">
              <a:spcBef>
                <a:spcPts val="0"/>
              </a:spcBef>
              <a:spcAft>
                <a:spcPts val="0"/>
              </a:spcAft>
              <a:defRPr/>
            </a:pPr>
            <a:r>
              <a:rPr lang="en-US" sz="5399" dirty="0">
                <a:solidFill>
                  <a:srgbClr val="FFFFFF"/>
                </a:solidFill>
                <a:latin typeface="Segoe UI Light" panose="020B0502040204020203" pitchFamily="34" charset="0"/>
                <a:cs typeface="Segoe UI Light" panose="020B0502040204020203" pitchFamily="34" charset="0"/>
              </a:rPr>
              <a:t>Adaptive Cards</a:t>
            </a:r>
          </a:p>
        </p:txBody>
      </p:sp>
      <p:cxnSp>
        <p:nvCxnSpPr>
          <p:cNvPr id="5" name="Straight Connector 4">
            <a:extLst>
              <a:ext uri="{FF2B5EF4-FFF2-40B4-BE49-F238E27FC236}">
                <a16:creationId xmlns:a16="http://schemas.microsoft.com/office/drawing/2014/main" id="{15745078-3DBA-4A7C-B4AF-41CA16616BDF}"/>
              </a:ext>
            </a:extLst>
          </p:cNvPr>
          <p:cNvCxnSpPr>
            <a:cxnSpLocks/>
          </p:cNvCxnSpPr>
          <p:nvPr/>
        </p:nvCxnSpPr>
        <p:spPr>
          <a:xfrm>
            <a:off x="3093670" y="1381415"/>
            <a:ext cx="6004660" cy="0"/>
          </a:xfrm>
          <a:prstGeom prst="line">
            <a:avLst/>
          </a:prstGeom>
          <a:ln w="9525">
            <a:solidFill>
              <a:srgbClr val="ADD8FA"/>
            </a:solidFill>
          </a:ln>
        </p:spPr>
        <p:style>
          <a:lnRef idx="1">
            <a:schemeClr val="accent1"/>
          </a:lnRef>
          <a:fillRef idx="0">
            <a:schemeClr val="accent1"/>
          </a:fillRef>
          <a:effectRef idx="0">
            <a:schemeClr val="accent1"/>
          </a:effectRef>
          <a:fontRef idx="minor">
            <a:schemeClr val="tx1"/>
          </a:fontRef>
        </p:style>
      </p:cxnSp>
      <p:sp>
        <p:nvSpPr>
          <p:cNvPr id="6" name="Title 7">
            <a:extLst>
              <a:ext uri="{FF2B5EF4-FFF2-40B4-BE49-F238E27FC236}">
                <a16:creationId xmlns:a16="http://schemas.microsoft.com/office/drawing/2014/main" id="{2B6DCA4F-1BE4-4F7F-85D5-055275E3C780}"/>
              </a:ext>
            </a:extLst>
          </p:cNvPr>
          <p:cNvSpPr txBox="1">
            <a:spLocks/>
          </p:cNvSpPr>
          <p:nvPr/>
        </p:nvSpPr>
        <p:spPr>
          <a:xfrm>
            <a:off x="3141567" y="1854975"/>
            <a:ext cx="5908868" cy="1181419"/>
          </a:xfrm>
          <a:prstGeom prst="rect">
            <a:avLst/>
          </a:prstGeom>
        </p:spPr>
        <p:txBody>
          <a:bodyPr vert="horz" lIns="228568" tIns="45713" rIns="91427" bIns="4571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544132" fontAlgn="auto">
              <a:spcAft>
                <a:spcPts val="0"/>
              </a:spcAft>
              <a:defRPr/>
            </a:pPr>
            <a:r>
              <a:rPr lang="en-US" sz="1800" dirty="0">
                <a:solidFill>
                  <a:prstClr val="white"/>
                </a:solidFill>
              </a:rPr>
              <a:t>Open FRAMEWORK</a:t>
            </a:r>
          </a:p>
          <a:p>
            <a:pPr defTabSz="544132" fontAlgn="auto">
              <a:spcAft>
                <a:spcPts val="0"/>
              </a:spcAft>
              <a:defRPr/>
            </a:pPr>
            <a:r>
              <a:rPr lang="en-US" sz="1800" dirty="0">
                <a:solidFill>
                  <a:prstClr val="white"/>
                </a:solidFill>
              </a:rPr>
              <a:t>Multiple canvases</a:t>
            </a:r>
          </a:p>
        </p:txBody>
      </p:sp>
      <p:cxnSp>
        <p:nvCxnSpPr>
          <p:cNvPr id="13" name="Straight Connector 12">
            <a:extLst>
              <a:ext uri="{FF2B5EF4-FFF2-40B4-BE49-F238E27FC236}">
                <a16:creationId xmlns:a16="http://schemas.microsoft.com/office/drawing/2014/main" id="{04441661-CF2E-4DC6-85AA-A5C7AB4D413C}"/>
              </a:ext>
            </a:extLst>
          </p:cNvPr>
          <p:cNvCxnSpPr>
            <a:cxnSpLocks/>
          </p:cNvCxnSpPr>
          <p:nvPr/>
        </p:nvCxnSpPr>
        <p:spPr>
          <a:xfrm>
            <a:off x="865" y="5890866"/>
            <a:ext cx="12190271" cy="0"/>
          </a:xfrm>
          <a:prstGeom prst="line">
            <a:avLst/>
          </a:prstGeom>
          <a:ln w="28575">
            <a:solidFill>
              <a:srgbClr val="E1DFD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96F727-C991-48E0-A8CD-803520B3254A}"/>
              </a:ext>
            </a:extLst>
          </p:cNvPr>
          <p:cNvSpPr txBox="1"/>
          <p:nvPr/>
        </p:nvSpPr>
        <p:spPr>
          <a:xfrm>
            <a:off x="462495" y="5986528"/>
            <a:ext cx="1351985" cy="367477"/>
          </a:xfrm>
          <a:prstGeom prst="rect">
            <a:avLst/>
          </a:prstGeom>
          <a:noFill/>
        </p:spPr>
        <p:txBody>
          <a:bodyPr wrap="none" rtlCol="0">
            <a:spAutoFit/>
          </a:bodyPr>
          <a:lstStyle>
            <a:defPPr>
              <a:defRPr lang="en-US"/>
            </a:defPPr>
            <a:lvl1pPr>
              <a:defRPr>
                <a:solidFill>
                  <a:schemeClr val="bg2"/>
                </a:solidFill>
                <a:latin typeface="+mj-lt"/>
              </a:defRPr>
            </a:lvl1pPr>
          </a:lstStyle>
          <a:p>
            <a:pPr defTabSz="914225" eaLnBrk="1" fontAlgn="auto" hangingPunct="1">
              <a:spcBef>
                <a:spcPts val="0"/>
              </a:spcBef>
              <a:spcAft>
                <a:spcPts val="0"/>
              </a:spcAft>
              <a:defRPr/>
            </a:pPr>
            <a:r>
              <a:rPr lang="en-US" dirty="0">
                <a:solidFill>
                  <a:srgbClr val="E7E6E6"/>
                </a:solidFill>
                <a:latin typeface="Calibri Light" panose="020F0302020204030204"/>
              </a:rPr>
              <a:t>Notifications</a:t>
            </a:r>
          </a:p>
        </p:txBody>
      </p:sp>
      <p:pic>
        <p:nvPicPr>
          <p:cNvPr id="7" name="Picture 6">
            <a:extLst>
              <a:ext uri="{FF2B5EF4-FFF2-40B4-BE49-F238E27FC236}">
                <a16:creationId xmlns:a16="http://schemas.microsoft.com/office/drawing/2014/main" id="{711399E6-1401-4B4A-B752-C5AD9A3CAFCD}"/>
              </a:ext>
            </a:extLst>
          </p:cNvPr>
          <p:cNvPicPr>
            <a:picLocks noChangeAspect="1"/>
          </p:cNvPicPr>
          <p:nvPr/>
        </p:nvPicPr>
        <p:blipFill>
          <a:blip r:embed="rId3"/>
          <a:stretch>
            <a:fillRect/>
          </a:stretch>
        </p:blipFill>
        <p:spPr>
          <a:xfrm>
            <a:off x="203418" y="4398654"/>
            <a:ext cx="1870141" cy="1389691"/>
          </a:xfrm>
          <a:prstGeom prst="rect">
            <a:avLst/>
          </a:prstGeom>
        </p:spPr>
      </p:pic>
      <p:sp>
        <p:nvSpPr>
          <p:cNvPr id="15" name="TextBox 14">
            <a:extLst>
              <a:ext uri="{FF2B5EF4-FFF2-40B4-BE49-F238E27FC236}">
                <a16:creationId xmlns:a16="http://schemas.microsoft.com/office/drawing/2014/main" id="{21ACEC43-1687-4D43-A6E0-FB3DCC761998}"/>
              </a:ext>
            </a:extLst>
          </p:cNvPr>
          <p:cNvSpPr txBox="1"/>
          <p:nvPr/>
        </p:nvSpPr>
        <p:spPr>
          <a:xfrm>
            <a:off x="2707240" y="5986529"/>
            <a:ext cx="1747090"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eaLnBrk="1" fontAlgn="auto" hangingPunct="1">
              <a:spcBef>
                <a:spcPts val="0"/>
              </a:spcBef>
              <a:spcAft>
                <a:spcPts val="0"/>
              </a:spcAft>
              <a:defRPr/>
            </a:pPr>
            <a:r>
              <a:rPr lang="en-US" dirty="0">
                <a:solidFill>
                  <a:srgbClr val="E7E6E6"/>
                </a:solidFill>
                <a:latin typeface="Calibri Light" panose="020F0302020204030204"/>
              </a:rPr>
              <a:t>Microsoft Teams</a:t>
            </a:r>
          </a:p>
        </p:txBody>
      </p:sp>
      <p:pic>
        <p:nvPicPr>
          <p:cNvPr id="17" name="Picture 16">
            <a:extLst>
              <a:ext uri="{FF2B5EF4-FFF2-40B4-BE49-F238E27FC236}">
                <a16:creationId xmlns:a16="http://schemas.microsoft.com/office/drawing/2014/main" id="{B889A199-D995-4420-A963-2A83A4EE50F9}"/>
              </a:ext>
            </a:extLst>
          </p:cNvPr>
          <p:cNvPicPr>
            <a:picLocks noChangeAspect="1"/>
          </p:cNvPicPr>
          <p:nvPr/>
        </p:nvPicPr>
        <p:blipFill>
          <a:blip r:embed="rId4"/>
          <a:stretch>
            <a:fillRect/>
          </a:stretch>
        </p:blipFill>
        <p:spPr>
          <a:xfrm>
            <a:off x="7279011" y="4398654"/>
            <a:ext cx="2080046" cy="1389691"/>
          </a:xfrm>
          <a:prstGeom prst="rect">
            <a:avLst/>
          </a:prstGeom>
          <a:ln>
            <a:noFill/>
          </a:ln>
          <a:effectLst>
            <a:outerShdw blurRad="25400" dist="38100" dir="3300000" algn="tl" rotWithShape="0">
              <a:srgbClr val="333333">
                <a:alpha val="65000"/>
              </a:srgbClr>
            </a:outerShdw>
          </a:effectLst>
        </p:spPr>
      </p:pic>
      <p:sp>
        <p:nvSpPr>
          <p:cNvPr id="18" name="TextBox 17">
            <a:extLst>
              <a:ext uri="{FF2B5EF4-FFF2-40B4-BE49-F238E27FC236}">
                <a16:creationId xmlns:a16="http://schemas.microsoft.com/office/drawing/2014/main" id="{590D3AE7-0533-4951-9995-64FF14CD04C6}"/>
              </a:ext>
            </a:extLst>
          </p:cNvPr>
          <p:cNvSpPr txBox="1"/>
          <p:nvPr/>
        </p:nvSpPr>
        <p:spPr>
          <a:xfrm>
            <a:off x="5733148" y="5986529"/>
            <a:ext cx="737598"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eaLnBrk="1" fontAlgn="auto" hangingPunct="1">
              <a:spcBef>
                <a:spcPts val="0"/>
              </a:spcBef>
              <a:spcAft>
                <a:spcPts val="0"/>
              </a:spcAft>
              <a:defRPr/>
            </a:pPr>
            <a:r>
              <a:rPr lang="en-US" dirty="0">
                <a:solidFill>
                  <a:srgbClr val="E7E6E6"/>
                </a:solidFill>
                <a:latin typeface="Calibri Light" panose="020F0302020204030204"/>
              </a:rPr>
              <a:t>Skype</a:t>
            </a:r>
          </a:p>
        </p:txBody>
      </p:sp>
      <p:sp>
        <p:nvSpPr>
          <p:cNvPr id="19" name="TextBox 18">
            <a:extLst>
              <a:ext uri="{FF2B5EF4-FFF2-40B4-BE49-F238E27FC236}">
                <a16:creationId xmlns:a16="http://schemas.microsoft.com/office/drawing/2014/main" id="{85CFC5C6-DA22-40A3-93EC-1AEF07762F3E}"/>
              </a:ext>
            </a:extLst>
          </p:cNvPr>
          <p:cNvSpPr txBox="1"/>
          <p:nvPr/>
        </p:nvSpPr>
        <p:spPr>
          <a:xfrm>
            <a:off x="7857913" y="5986529"/>
            <a:ext cx="934932"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eaLnBrk="1" fontAlgn="auto" hangingPunct="1">
              <a:spcBef>
                <a:spcPts val="0"/>
              </a:spcBef>
              <a:spcAft>
                <a:spcPts val="0"/>
              </a:spcAft>
              <a:defRPr/>
            </a:pPr>
            <a:r>
              <a:rPr lang="en-US" dirty="0">
                <a:solidFill>
                  <a:srgbClr val="E7E6E6"/>
                </a:solidFill>
                <a:latin typeface="Calibri Light" panose="020F0302020204030204"/>
              </a:rPr>
              <a:t>Android</a:t>
            </a:r>
          </a:p>
        </p:txBody>
      </p:sp>
      <p:pic>
        <p:nvPicPr>
          <p:cNvPr id="23" name="Picture 22">
            <a:extLst>
              <a:ext uri="{FF2B5EF4-FFF2-40B4-BE49-F238E27FC236}">
                <a16:creationId xmlns:a16="http://schemas.microsoft.com/office/drawing/2014/main" id="{F5E20EFF-A97B-41BA-8911-C3B44AD1F1CB}"/>
              </a:ext>
            </a:extLst>
          </p:cNvPr>
          <p:cNvPicPr>
            <a:picLocks noChangeAspect="1"/>
          </p:cNvPicPr>
          <p:nvPr/>
        </p:nvPicPr>
        <p:blipFill>
          <a:blip r:embed="rId5"/>
          <a:srcRect r="12"/>
          <a:stretch>
            <a:fillRect/>
          </a:stretch>
        </p:blipFill>
        <p:spPr>
          <a:xfrm>
            <a:off x="9505801" y="4405515"/>
            <a:ext cx="2091693" cy="1389691"/>
          </a:xfrm>
          <a:custGeom>
            <a:avLst/>
            <a:gdLst>
              <a:gd name="connsiteX0" fmla="*/ 55780 w 2091990"/>
              <a:gd name="connsiteY0" fmla="*/ 0 h 1389888"/>
              <a:gd name="connsiteX1" fmla="*/ 2036210 w 2091990"/>
              <a:gd name="connsiteY1" fmla="*/ 0 h 1389888"/>
              <a:gd name="connsiteX2" fmla="*/ 2046768 w 2091990"/>
              <a:gd name="connsiteY2" fmla="*/ 2132 h 1389888"/>
              <a:gd name="connsiteX3" fmla="*/ 2091990 w 2091990"/>
              <a:gd name="connsiteY3" fmla="*/ 70355 h 1389888"/>
              <a:gd name="connsiteX4" fmla="*/ 2091990 w 2091990"/>
              <a:gd name="connsiteY4" fmla="*/ 1319021 h 1389888"/>
              <a:gd name="connsiteX5" fmla="*/ 2046768 w 2091990"/>
              <a:gd name="connsiteY5" fmla="*/ 1387245 h 1389888"/>
              <a:gd name="connsiteX6" fmla="*/ 2033674 w 2091990"/>
              <a:gd name="connsiteY6" fmla="*/ 1389888 h 1389888"/>
              <a:gd name="connsiteX7" fmla="*/ 58316 w 2091990"/>
              <a:gd name="connsiteY7" fmla="*/ 1389888 h 1389888"/>
              <a:gd name="connsiteX8" fmla="*/ 45222 w 2091990"/>
              <a:gd name="connsiteY8" fmla="*/ 1387245 h 1389888"/>
              <a:gd name="connsiteX9" fmla="*/ 0 w 2091990"/>
              <a:gd name="connsiteY9" fmla="*/ 1319021 h 1389888"/>
              <a:gd name="connsiteX10" fmla="*/ 0 w 2091990"/>
              <a:gd name="connsiteY10" fmla="*/ 70355 h 1389888"/>
              <a:gd name="connsiteX11" fmla="*/ 45222 w 2091990"/>
              <a:gd name="connsiteY11" fmla="*/ 2132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990" h="1389888">
                <a:moveTo>
                  <a:pt x="55780" y="0"/>
                </a:moveTo>
                <a:lnTo>
                  <a:pt x="2036210" y="0"/>
                </a:lnTo>
                <a:lnTo>
                  <a:pt x="2046768" y="2132"/>
                </a:lnTo>
                <a:cubicBezTo>
                  <a:pt x="2073343" y="13372"/>
                  <a:pt x="2091990" y="39686"/>
                  <a:pt x="2091990" y="70355"/>
                </a:cubicBezTo>
                <a:lnTo>
                  <a:pt x="2091990" y="1319021"/>
                </a:lnTo>
                <a:cubicBezTo>
                  <a:pt x="2091990" y="1349690"/>
                  <a:pt x="2073343" y="1376004"/>
                  <a:pt x="2046768" y="1387245"/>
                </a:cubicBezTo>
                <a:lnTo>
                  <a:pt x="2033674" y="1389888"/>
                </a:lnTo>
                <a:lnTo>
                  <a:pt x="58316" y="1389888"/>
                </a:lnTo>
                <a:lnTo>
                  <a:pt x="45222" y="1387245"/>
                </a:lnTo>
                <a:cubicBezTo>
                  <a:pt x="18647" y="1376004"/>
                  <a:pt x="0" y="1349690"/>
                  <a:pt x="0" y="1319021"/>
                </a:cubicBezTo>
                <a:lnTo>
                  <a:pt x="0" y="70355"/>
                </a:lnTo>
                <a:cubicBezTo>
                  <a:pt x="0" y="39686"/>
                  <a:pt x="18647" y="13372"/>
                  <a:pt x="45222" y="2132"/>
                </a:cubicBezTo>
                <a:close/>
              </a:path>
            </a:pathLst>
          </a:custGeom>
        </p:spPr>
      </p:pic>
      <p:sp>
        <p:nvSpPr>
          <p:cNvPr id="24" name="TextBox 23">
            <a:extLst>
              <a:ext uri="{FF2B5EF4-FFF2-40B4-BE49-F238E27FC236}">
                <a16:creationId xmlns:a16="http://schemas.microsoft.com/office/drawing/2014/main" id="{D57BF816-7761-47DF-B561-539A7CD2D970}"/>
              </a:ext>
            </a:extLst>
          </p:cNvPr>
          <p:cNvSpPr txBox="1"/>
          <p:nvPr/>
        </p:nvSpPr>
        <p:spPr>
          <a:xfrm>
            <a:off x="10306383" y="5986529"/>
            <a:ext cx="495579"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eaLnBrk="1" fontAlgn="auto" hangingPunct="1">
              <a:spcBef>
                <a:spcPts val="0"/>
              </a:spcBef>
              <a:spcAft>
                <a:spcPts val="0"/>
              </a:spcAft>
              <a:defRPr/>
            </a:pPr>
            <a:r>
              <a:rPr lang="en-US" dirty="0">
                <a:solidFill>
                  <a:srgbClr val="E7E6E6"/>
                </a:solidFill>
                <a:latin typeface="Calibri Light" panose="020F0302020204030204"/>
              </a:rPr>
              <a:t>iOS</a:t>
            </a:r>
          </a:p>
        </p:txBody>
      </p:sp>
      <p:pic>
        <p:nvPicPr>
          <p:cNvPr id="25" name="Picture 24">
            <a:extLst>
              <a:ext uri="{FF2B5EF4-FFF2-40B4-BE49-F238E27FC236}">
                <a16:creationId xmlns:a16="http://schemas.microsoft.com/office/drawing/2014/main" id="{525DD627-C972-4DEC-B2CF-64FB981AC55F}"/>
              </a:ext>
            </a:extLst>
          </p:cNvPr>
          <p:cNvPicPr>
            <a:picLocks noChangeAspect="1"/>
          </p:cNvPicPr>
          <p:nvPr/>
        </p:nvPicPr>
        <p:blipFill>
          <a:blip r:embed="rId6"/>
          <a:srcRect/>
          <a:stretch>
            <a:fillRect/>
          </a:stretch>
        </p:blipFill>
        <p:spPr>
          <a:xfrm>
            <a:off x="5059737" y="2880712"/>
            <a:ext cx="2072526" cy="2907632"/>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26" name="Picture 25">
            <a:extLst>
              <a:ext uri="{FF2B5EF4-FFF2-40B4-BE49-F238E27FC236}">
                <a16:creationId xmlns:a16="http://schemas.microsoft.com/office/drawing/2014/main" id="{58F31D61-28F4-4D3F-AAE8-0F9BFA1069B4}"/>
              </a:ext>
            </a:extLst>
          </p:cNvPr>
          <p:cNvPicPr>
            <a:picLocks noChangeAspect="1"/>
          </p:cNvPicPr>
          <p:nvPr/>
        </p:nvPicPr>
        <p:blipFill>
          <a:blip r:embed="rId7"/>
          <a:srcRect/>
          <a:stretch>
            <a:fillRect/>
          </a:stretch>
        </p:blipFill>
        <p:spPr>
          <a:xfrm>
            <a:off x="2220305" y="4095661"/>
            <a:ext cx="2692686" cy="1692685"/>
          </a:xfrm>
          <a:custGeom>
            <a:avLst/>
            <a:gdLst>
              <a:gd name="connsiteX0" fmla="*/ 24549 w 2693068"/>
              <a:gd name="connsiteY0" fmla="*/ 0 h 1692925"/>
              <a:gd name="connsiteX1" fmla="*/ 2670167 w 2693068"/>
              <a:gd name="connsiteY1" fmla="*/ 0 h 1692925"/>
              <a:gd name="connsiteX2" fmla="*/ 2687826 w 2693068"/>
              <a:gd name="connsiteY2" fmla="*/ 7315 h 1692925"/>
              <a:gd name="connsiteX3" fmla="*/ 2693068 w 2693068"/>
              <a:gd name="connsiteY3" fmla="*/ 19970 h 1692925"/>
              <a:gd name="connsiteX4" fmla="*/ 2693068 w 2693068"/>
              <a:gd name="connsiteY4" fmla="*/ 1672951 h 1692925"/>
              <a:gd name="connsiteX5" fmla="*/ 2687826 w 2693068"/>
              <a:gd name="connsiteY5" fmla="*/ 1685606 h 1692925"/>
              <a:gd name="connsiteX6" fmla="*/ 2670157 w 2693068"/>
              <a:gd name="connsiteY6" fmla="*/ 1692925 h 1692925"/>
              <a:gd name="connsiteX7" fmla="*/ 24558 w 2693068"/>
              <a:gd name="connsiteY7" fmla="*/ 1692925 h 1692925"/>
              <a:gd name="connsiteX8" fmla="*/ 6889 w 2693068"/>
              <a:gd name="connsiteY8" fmla="*/ 1685606 h 1692925"/>
              <a:gd name="connsiteX9" fmla="*/ 0 w 2693068"/>
              <a:gd name="connsiteY9" fmla="*/ 1668975 h 1692925"/>
              <a:gd name="connsiteX10" fmla="*/ 0 w 2693068"/>
              <a:gd name="connsiteY10" fmla="*/ 23946 h 1692925"/>
              <a:gd name="connsiteX11" fmla="*/ 6889 w 2693068"/>
              <a:gd name="connsiteY11" fmla="*/ 7315 h 169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3068" h="1692925">
                <a:moveTo>
                  <a:pt x="24549" y="0"/>
                </a:moveTo>
                <a:lnTo>
                  <a:pt x="2670167" y="0"/>
                </a:lnTo>
                <a:lnTo>
                  <a:pt x="2687826" y="7315"/>
                </a:lnTo>
                <a:lnTo>
                  <a:pt x="2693068" y="19970"/>
                </a:lnTo>
                <a:lnTo>
                  <a:pt x="2693068" y="1672951"/>
                </a:lnTo>
                <a:lnTo>
                  <a:pt x="2687826" y="1685606"/>
                </a:lnTo>
                <a:cubicBezTo>
                  <a:pt x="2683304" y="1690128"/>
                  <a:pt x="2677057" y="1692925"/>
                  <a:pt x="2670157" y="1692925"/>
                </a:cubicBezTo>
                <a:lnTo>
                  <a:pt x="24558" y="1692925"/>
                </a:lnTo>
                <a:cubicBezTo>
                  <a:pt x="17658" y="1692925"/>
                  <a:pt x="11411" y="1690128"/>
                  <a:pt x="6889" y="1685606"/>
                </a:cubicBezTo>
                <a:lnTo>
                  <a:pt x="0" y="1668975"/>
                </a:lnTo>
                <a:lnTo>
                  <a:pt x="0" y="23946"/>
                </a:lnTo>
                <a:lnTo>
                  <a:pt x="6889" y="7315"/>
                </a:lnTo>
                <a:close/>
              </a:path>
            </a:pathLst>
          </a:cu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4115" y="969995"/>
            <a:ext cx="822843" cy="822843"/>
          </a:xfrm>
          <a:prstGeom prst="rect">
            <a:avLst/>
          </a:prstGeom>
        </p:spPr>
      </p:pic>
    </p:spTree>
    <p:extLst>
      <p:ext uri="{BB962C8B-B14F-4D97-AF65-F5344CB8AC3E}">
        <p14:creationId xmlns:p14="http://schemas.microsoft.com/office/powerpoint/2010/main" val="1981183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250"/>
                                        <p:tgtEl>
                                          <p:spTgt spid="7"/>
                                        </p:tgtEl>
                                        <p:attrNameLst>
                                          <p:attrName>ppt_y</p:attrName>
                                        </p:attrNameLst>
                                      </p:cBhvr>
                                      <p:tavLst>
                                        <p:tav tm="0">
                                          <p:val>
                                            <p:strVal val="#ppt_y+#ppt_h*1.125000"/>
                                          </p:val>
                                        </p:tav>
                                        <p:tav tm="100000">
                                          <p:val>
                                            <p:strVal val="#ppt_y"/>
                                          </p:val>
                                        </p:tav>
                                      </p:tavLst>
                                    </p:anim>
                                    <p:animEffect transition="in" filter="wipe(up)">
                                      <p:cBhvr>
                                        <p:cTn id="15" dur="25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50"/>
                                        <p:tgtEl>
                                          <p:spTgt spid="14"/>
                                        </p:tgtEl>
                                      </p:cBhvr>
                                    </p:animEffect>
                                  </p:childTnLst>
                                </p:cTn>
                              </p:par>
                            </p:childTnLst>
                          </p:cTn>
                        </p:par>
                        <p:par>
                          <p:cTn id="19" fill="hold">
                            <p:stCondLst>
                              <p:cond delay="250"/>
                            </p:stCondLst>
                            <p:childTnLst>
                              <p:par>
                                <p:cTn id="20" presetID="1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250"/>
                                        <p:tgtEl>
                                          <p:spTgt spid="26"/>
                                        </p:tgtEl>
                                        <p:attrNameLst>
                                          <p:attrName>ppt_y</p:attrName>
                                        </p:attrNameLst>
                                      </p:cBhvr>
                                      <p:tavLst>
                                        <p:tav tm="0">
                                          <p:val>
                                            <p:strVal val="#ppt_y+#ppt_h*1.125000"/>
                                          </p:val>
                                        </p:tav>
                                        <p:tav tm="100000">
                                          <p:val>
                                            <p:strVal val="#ppt_y"/>
                                          </p:val>
                                        </p:tav>
                                      </p:tavLst>
                                    </p:anim>
                                    <p:animEffect transition="in" filter="wipe(up)">
                                      <p:cBhvr>
                                        <p:cTn id="23" dur="25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childTnLst>
                          </p:cTn>
                        </p:par>
                        <p:par>
                          <p:cTn id="27" fill="hold">
                            <p:stCondLst>
                              <p:cond delay="500"/>
                            </p:stCondLst>
                            <p:childTnLst>
                              <p:par>
                                <p:cTn id="28" presetID="12" presetClass="entr" presetSubtype="4"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250"/>
                                        <p:tgtEl>
                                          <p:spTgt spid="25"/>
                                        </p:tgtEl>
                                        <p:attrNameLst>
                                          <p:attrName>ppt_y</p:attrName>
                                        </p:attrNameLst>
                                      </p:cBhvr>
                                      <p:tavLst>
                                        <p:tav tm="0">
                                          <p:val>
                                            <p:strVal val="#ppt_y+#ppt_h*1.125000"/>
                                          </p:val>
                                        </p:tav>
                                        <p:tav tm="100000">
                                          <p:val>
                                            <p:strVal val="#ppt_y"/>
                                          </p:val>
                                        </p:tav>
                                      </p:tavLst>
                                    </p:anim>
                                    <p:animEffect transition="in" filter="wipe(up)">
                                      <p:cBhvr>
                                        <p:cTn id="31" dur="25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50"/>
                                        <p:tgtEl>
                                          <p:spTgt spid="18"/>
                                        </p:tgtEl>
                                      </p:cBhvr>
                                    </p:animEffect>
                                  </p:childTnLst>
                                </p:cTn>
                              </p:par>
                            </p:childTnLst>
                          </p:cTn>
                        </p:par>
                        <p:par>
                          <p:cTn id="35" fill="hold">
                            <p:stCondLst>
                              <p:cond delay="750"/>
                            </p:stCondLst>
                            <p:childTnLst>
                              <p:par>
                                <p:cTn id="36" presetID="12" presetClass="entr" presetSubtype="4"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250"/>
                                        <p:tgtEl>
                                          <p:spTgt spid="17"/>
                                        </p:tgtEl>
                                        <p:attrNameLst>
                                          <p:attrName>ppt_y</p:attrName>
                                        </p:attrNameLst>
                                      </p:cBhvr>
                                      <p:tavLst>
                                        <p:tav tm="0">
                                          <p:val>
                                            <p:strVal val="#ppt_y+#ppt_h*1.125000"/>
                                          </p:val>
                                        </p:tav>
                                        <p:tav tm="100000">
                                          <p:val>
                                            <p:strVal val="#ppt_y"/>
                                          </p:val>
                                        </p:tav>
                                      </p:tavLst>
                                    </p:anim>
                                    <p:animEffect transition="in" filter="wipe(up)">
                                      <p:cBhvr>
                                        <p:cTn id="39" dur="25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50"/>
                                        <p:tgtEl>
                                          <p:spTgt spid="19"/>
                                        </p:tgtEl>
                                      </p:cBhvr>
                                    </p:animEffect>
                                  </p:childTnLst>
                                </p:cTn>
                              </p:par>
                            </p:childTnLst>
                          </p:cTn>
                        </p:par>
                        <p:par>
                          <p:cTn id="43" fill="hold">
                            <p:stCondLst>
                              <p:cond delay="1000"/>
                            </p:stCondLst>
                            <p:childTnLst>
                              <p:par>
                                <p:cTn id="44" presetID="12" presetClass="entr" presetSubtype="4"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250"/>
                                        <p:tgtEl>
                                          <p:spTgt spid="23"/>
                                        </p:tgtEl>
                                        <p:attrNameLst>
                                          <p:attrName>ppt_y</p:attrName>
                                        </p:attrNameLst>
                                      </p:cBhvr>
                                      <p:tavLst>
                                        <p:tav tm="0">
                                          <p:val>
                                            <p:strVal val="#ppt_y+#ppt_h*1.125000"/>
                                          </p:val>
                                        </p:tav>
                                        <p:tav tm="100000">
                                          <p:val>
                                            <p:strVal val="#ppt_y"/>
                                          </p:val>
                                        </p:tav>
                                      </p:tavLst>
                                    </p:anim>
                                    <p:animEffect transition="in" filter="wipe(up)">
                                      <p:cBhvr>
                                        <p:cTn id="47" dur="25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8" grpId="0"/>
      <p:bldP spid="19"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your own cards</a:t>
            </a:r>
          </a:p>
        </p:txBody>
      </p:sp>
    </p:spTree>
    <p:extLst>
      <p:ext uri="{BB962C8B-B14F-4D97-AF65-F5344CB8AC3E}">
        <p14:creationId xmlns:p14="http://schemas.microsoft.com/office/powerpoint/2010/main" val="20269930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turn…</a:t>
            </a:r>
          </a:p>
        </p:txBody>
      </p:sp>
      <p:sp>
        <p:nvSpPr>
          <p:cNvPr id="5" name="Text Placeholder 4"/>
          <p:cNvSpPr>
            <a:spLocks noGrp="1"/>
          </p:cNvSpPr>
          <p:nvPr>
            <p:ph idx="1"/>
          </p:nvPr>
        </p:nvSpPr>
        <p:spPr/>
        <p:txBody>
          <a:bodyPr/>
          <a:lstStyle/>
          <a:p>
            <a:r>
              <a:rPr lang="en-US" dirty="0"/>
              <a:t>Update your bot to:</a:t>
            </a:r>
          </a:p>
          <a:p>
            <a:pPr lvl="1"/>
            <a:r>
              <a:rPr lang="en-US" dirty="0"/>
              <a:t>Allow users to enter trouble tickets</a:t>
            </a:r>
          </a:p>
          <a:p>
            <a:pPr lvl="2"/>
            <a:r>
              <a:rPr lang="en-US" dirty="0"/>
              <a:t>Category</a:t>
            </a:r>
          </a:p>
          <a:p>
            <a:pPr lvl="2"/>
            <a:r>
              <a:rPr lang="en-US" dirty="0"/>
              <a:t>Severity</a:t>
            </a:r>
          </a:p>
          <a:p>
            <a:pPr lvl="2"/>
            <a:r>
              <a:rPr lang="en-US" dirty="0"/>
              <a:t>Description</a:t>
            </a:r>
          </a:p>
          <a:p>
            <a:pPr lvl="1"/>
            <a:r>
              <a:rPr lang="en-US" dirty="0"/>
              <a:t>Confirm that all information is correct</a:t>
            </a:r>
          </a:p>
          <a:p>
            <a:pPr lvl="1"/>
            <a:r>
              <a:rPr lang="en-US" dirty="0"/>
              <a:t>Send the ticket displayed as a card</a:t>
            </a:r>
          </a:p>
        </p:txBody>
      </p:sp>
    </p:spTree>
    <p:extLst>
      <p:ext uri="{BB962C8B-B14F-4D97-AF65-F5344CB8AC3E}">
        <p14:creationId xmlns:p14="http://schemas.microsoft.com/office/powerpoint/2010/main" val="402655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basic facts about humans</a:t>
            </a:r>
          </a:p>
        </p:txBody>
      </p:sp>
      <p:sp>
        <p:nvSpPr>
          <p:cNvPr id="6" name="Text Placeholder 5"/>
          <p:cNvSpPr>
            <a:spLocks noGrp="1"/>
          </p:cNvSpPr>
          <p:nvPr>
            <p:ph idx="1"/>
          </p:nvPr>
        </p:nvSpPr>
        <p:spPr/>
        <p:txBody>
          <a:bodyPr/>
          <a:lstStyle/>
          <a:p>
            <a:r>
              <a:rPr lang="en-US" dirty="0"/>
              <a:t>Humans need guidance</a:t>
            </a:r>
          </a:p>
          <a:p>
            <a:r>
              <a:rPr lang="en-US" dirty="0"/>
              <a:t>Humans are complex</a:t>
            </a:r>
          </a:p>
          <a:p>
            <a:r>
              <a:rPr lang="en-US" dirty="0"/>
              <a:t>Humans can be random</a:t>
            </a:r>
          </a:p>
          <a:p>
            <a:r>
              <a:rPr lang="en-US" dirty="0"/>
              <a:t>Humans don’t fit a pattern</a:t>
            </a:r>
          </a:p>
        </p:txBody>
      </p:sp>
    </p:spTree>
    <p:extLst>
      <p:ext uri="{BB962C8B-B14F-4D97-AF65-F5344CB8AC3E}">
        <p14:creationId xmlns:p14="http://schemas.microsoft.com/office/powerpoint/2010/main" val="268127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868906" y="470831"/>
            <a:ext cx="9038950" cy="140437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Hello?</a:t>
            </a:r>
          </a:p>
        </p:txBody>
      </p:sp>
      <p:sp>
        <p:nvSpPr>
          <p:cNvPr id="3" name="Speech Bubble: Rectangle with Corners Rounded 2"/>
          <p:cNvSpPr/>
          <p:nvPr/>
        </p:nvSpPr>
        <p:spPr bwMode="auto">
          <a:xfrm>
            <a:off x="448586" y="2711868"/>
            <a:ext cx="9038950" cy="1344637"/>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Hi there! I’m M.A.X.!</a:t>
            </a:r>
          </a:p>
        </p:txBody>
      </p:sp>
      <p:sp>
        <p:nvSpPr>
          <p:cNvPr id="4" name="Speech Bubble: Rectangle with Corners Rounded 3"/>
          <p:cNvSpPr/>
          <p:nvPr/>
        </p:nvSpPr>
        <p:spPr bwMode="auto">
          <a:xfrm>
            <a:off x="2868906" y="4863264"/>
            <a:ext cx="9038950" cy="1225122"/>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27565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34407" y="291513"/>
            <a:ext cx="9038950" cy="1942254"/>
          </a:xfrm>
          <a:prstGeom prst="wedgeRoundRectCallout">
            <a:avLst>
              <a:gd name="adj1" fmla="val 43123"/>
              <a:gd name="adj2" fmla="val 80084"/>
              <a:gd name="adj3" fmla="val 16667"/>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745" dirty="0">
                <a:gradFill>
                  <a:gsLst>
                    <a:gs pos="0">
                      <a:srgbClr val="FFFFFF"/>
                    </a:gs>
                    <a:gs pos="100000">
                      <a:srgbClr val="FFFFFF"/>
                    </a:gs>
                  </a:gsLst>
                  <a:lin ang="5400000" scaled="0"/>
                </a:gradFill>
                <a:ea typeface="Segoe UI" pitchFamily="34" charset="0"/>
                <a:cs typeface="Segoe UI" pitchFamily="34" charset="0"/>
              </a:rPr>
              <a:t>I'd like to report an issue with Rover 7. The soil collection modules seem to be failing. We are unable to complete our project because of this issue.</a:t>
            </a:r>
          </a:p>
        </p:txBody>
      </p:sp>
      <p:sp>
        <p:nvSpPr>
          <p:cNvPr id="6" name="Speech Bubble: Rectangle with Corners Rounded 5"/>
          <p:cNvSpPr/>
          <p:nvPr/>
        </p:nvSpPr>
        <p:spPr bwMode="auto">
          <a:xfrm>
            <a:off x="493345" y="3204894"/>
            <a:ext cx="9038950" cy="1344637"/>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I'll get that logged!</a:t>
            </a:r>
          </a:p>
        </p:txBody>
      </p:sp>
    </p:spTree>
    <p:extLst>
      <p:ext uri="{BB962C8B-B14F-4D97-AF65-F5344CB8AC3E}">
        <p14:creationId xmlns:p14="http://schemas.microsoft.com/office/powerpoint/2010/main" val="98587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642750" y="142109"/>
            <a:ext cx="4631528" cy="1269935"/>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7058" dirty="0" err="1">
                <a:solidFill>
                  <a:srgbClr val="333333"/>
                </a:solidFill>
                <a:ea typeface="Segoe UI" pitchFamily="34" charset="0"/>
                <a:cs typeface="Segoe UI" pitchFamily="34" charset="0"/>
              </a:rPr>
              <a:t>tl;dr</a:t>
            </a:r>
            <a:endParaRPr lang="en-US" sz="7058" dirty="0">
              <a:solidFill>
                <a:srgbClr val="333333"/>
              </a:solidFill>
              <a:ea typeface="Segoe UI" pitchFamily="34" charset="0"/>
              <a:cs typeface="Segoe UI" pitchFamily="34" charset="0"/>
            </a:endParaRPr>
          </a:p>
        </p:txBody>
      </p:sp>
      <p:sp>
        <p:nvSpPr>
          <p:cNvPr id="3" name="Rectangle: Rounded Corners 2"/>
          <p:cNvSpPr/>
          <p:nvPr/>
        </p:nvSpPr>
        <p:spPr bwMode="auto">
          <a:xfrm>
            <a:off x="4303150" y="3354298"/>
            <a:ext cx="7246101" cy="268927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7058" dirty="0">
                <a:solidFill>
                  <a:srgbClr val="333333"/>
                </a:solidFill>
                <a:ea typeface="Segoe UI" pitchFamily="34" charset="0"/>
                <a:cs typeface="Segoe UI" pitchFamily="34" charset="0"/>
              </a:rPr>
              <a:t>Buttons are a good thing</a:t>
            </a:r>
          </a:p>
        </p:txBody>
      </p:sp>
    </p:spTree>
    <p:extLst>
      <p:ext uri="{BB962C8B-B14F-4D97-AF65-F5344CB8AC3E}">
        <p14:creationId xmlns:p14="http://schemas.microsoft.com/office/powerpoint/2010/main" val="62854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 </a:t>
            </a:r>
            <a:r>
              <a:rPr lang="en-US" b="1" i="1" u="sng" dirty="0"/>
              <a:t>not</a:t>
            </a:r>
            <a:r>
              <a:rPr lang="en-US" dirty="0"/>
              <a:t> need any of the following</a:t>
            </a:r>
          </a:p>
        </p:txBody>
      </p:sp>
      <p:sp>
        <p:nvSpPr>
          <p:cNvPr id="5" name="Text Placeholder 4"/>
          <p:cNvSpPr>
            <a:spLocks noGrp="1"/>
          </p:cNvSpPr>
          <p:nvPr>
            <p:ph idx="1"/>
          </p:nvPr>
        </p:nvSpPr>
        <p:spPr/>
        <p:txBody>
          <a:bodyPr/>
          <a:lstStyle/>
          <a:p>
            <a:r>
              <a:rPr lang="en-US" dirty="0"/>
              <a:t>Machine Learning</a:t>
            </a:r>
          </a:p>
          <a:p>
            <a:r>
              <a:rPr lang="en-US" dirty="0"/>
              <a:t>Artificial Intelligence</a:t>
            </a:r>
          </a:p>
          <a:p>
            <a:r>
              <a:rPr lang="en-US" dirty="0"/>
              <a:t>Natural Language Processing</a:t>
            </a:r>
          </a:p>
          <a:p>
            <a:r>
              <a:rPr lang="en-US" dirty="0"/>
              <a:t>Speech Recognition</a:t>
            </a:r>
          </a:p>
        </p:txBody>
      </p:sp>
    </p:spTree>
    <p:extLst>
      <p:ext uri="{BB962C8B-B14F-4D97-AF65-F5344CB8AC3E}">
        <p14:creationId xmlns:p14="http://schemas.microsoft.com/office/powerpoint/2010/main" val="36889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6"/>
          <p:cNvSpPr>
            <a:spLocks noGrp="1"/>
          </p:cNvSpPr>
          <p:nvPr>
            <p:ph type="title"/>
          </p:nvPr>
        </p:nvSpPr>
        <p:spPr/>
        <p:txBody>
          <a:bodyPr/>
          <a:lstStyle/>
          <a:p>
            <a:r>
              <a:rPr lang="pt-BR" dirty="0"/>
              <a:t>Pattern: Menu breakdown</a:t>
            </a:r>
            <a:endParaRPr lang="en-US" u="sng" dirty="0"/>
          </a:p>
        </p:txBody>
      </p:sp>
      <p:sp>
        <p:nvSpPr>
          <p:cNvPr id="14" name="TextBox 13"/>
          <p:cNvSpPr txBox="1"/>
          <p:nvPr/>
        </p:nvSpPr>
        <p:spPr>
          <a:xfrm>
            <a:off x="190520" y="1507497"/>
            <a:ext cx="11337808" cy="615522"/>
          </a:xfrm>
          <a:prstGeom prst="rect">
            <a:avLst/>
          </a:prstGeom>
          <a:noFill/>
        </p:spPr>
        <p:txBody>
          <a:bodyPr wrap="square" lIns="179285" tIns="143428" rIns="179285" bIns="143428" rtlCol="0">
            <a:spAutoFit/>
          </a:bodyPr>
          <a:lstStyle/>
          <a:p>
            <a:pPr marL="0" lvl="1" defTabSz="896386" eaLnBrk="1" fontAlgn="auto" hangingPunct="1">
              <a:lnSpc>
                <a:spcPct val="90000"/>
              </a:lnSpc>
              <a:spcBef>
                <a:spcPts val="0"/>
              </a:spcBef>
              <a:spcAft>
                <a:spcPts val="588"/>
              </a:spcAft>
              <a:defRPr/>
            </a:pPr>
            <a:r>
              <a:rPr lang="en-US" sz="2353" kern="0" dirty="0">
                <a:solidFill>
                  <a:srgbClr val="FFFFFF"/>
                </a:solidFill>
                <a:latin typeface="Segoe UI Semilight"/>
              </a:rPr>
              <a:t>So instead:</a:t>
            </a:r>
          </a:p>
        </p:txBody>
      </p:sp>
      <p:grpSp>
        <p:nvGrpSpPr>
          <p:cNvPr id="2" name="Group 1"/>
          <p:cNvGrpSpPr/>
          <p:nvPr/>
        </p:nvGrpSpPr>
        <p:grpSpPr>
          <a:xfrm>
            <a:off x="1837983" y="2159065"/>
            <a:ext cx="2238800" cy="2023294"/>
            <a:chOff x="1874837" y="2201862"/>
            <a:chExt cx="2283693" cy="2063865"/>
          </a:xfrm>
        </p:grpSpPr>
        <p:sp>
          <p:nvSpPr>
            <p:cNvPr id="15" name="Rectangle: Rounded Corners 27"/>
            <p:cNvSpPr/>
            <p:nvPr/>
          </p:nvSpPr>
          <p:spPr>
            <a:xfrm>
              <a:off x="1874837" y="2201862"/>
              <a:ext cx="2283693" cy="2063865"/>
            </a:xfrm>
            <a:prstGeom prst="roundRect">
              <a:avLst/>
            </a:prstGeom>
            <a:solidFill>
              <a:srgbClr val="F0F4F8"/>
            </a:solidFill>
            <a:ln w="12700" cap="flat" cmpd="sng" algn="ctr">
              <a:noFill/>
              <a:prstDash val="solid"/>
              <a:miter lim="800000"/>
            </a:ln>
            <a:effectLst/>
          </p:spPr>
          <p:txBody>
            <a:bodyPr rtlCol="0" anchor="t"/>
            <a:lstStyle/>
            <a:p>
              <a:pPr defTabSz="896386" eaLnBrk="1" fontAlgn="auto" hangingPunct="1">
                <a:spcBef>
                  <a:spcPts val="0"/>
                </a:spcBef>
                <a:spcAft>
                  <a:spcPts val="0"/>
                </a:spcAft>
                <a:defRPr/>
              </a:pPr>
              <a:r>
                <a:rPr lang="en-US" sz="1372" kern="0" dirty="0">
                  <a:solidFill>
                    <a:prstClr val="black"/>
                  </a:solidFill>
                  <a:latin typeface="Segoe UI Light"/>
                </a:rPr>
                <a:t>Hello user! How can I help you?</a:t>
              </a:r>
            </a:p>
          </p:txBody>
        </p:sp>
        <p:sp>
          <p:nvSpPr>
            <p:cNvPr id="16" name="Flowchart: Terminator 28"/>
            <p:cNvSpPr/>
            <p:nvPr/>
          </p:nvSpPr>
          <p:spPr>
            <a:xfrm>
              <a:off x="1955051"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Events</a:t>
              </a:r>
            </a:p>
          </p:txBody>
        </p:sp>
        <p:sp>
          <p:nvSpPr>
            <p:cNvPr id="17" name="Flowchart: Terminator 29"/>
            <p:cNvSpPr/>
            <p:nvPr/>
          </p:nvSpPr>
          <p:spPr>
            <a:xfrm>
              <a:off x="1955051"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Stages</a:t>
              </a:r>
            </a:p>
          </p:txBody>
        </p:sp>
        <p:sp>
          <p:nvSpPr>
            <p:cNvPr id="18" name="Flowchart: Terminator 30"/>
            <p:cNvSpPr/>
            <p:nvPr/>
          </p:nvSpPr>
          <p:spPr>
            <a:xfrm>
              <a:off x="1955051"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Amenities</a:t>
              </a:r>
            </a:p>
          </p:txBody>
        </p:sp>
      </p:grpSp>
      <p:grpSp>
        <p:nvGrpSpPr>
          <p:cNvPr id="3" name="Group 2"/>
          <p:cNvGrpSpPr/>
          <p:nvPr/>
        </p:nvGrpSpPr>
        <p:grpSpPr>
          <a:xfrm>
            <a:off x="4076782" y="2159064"/>
            <a:ext cx="2811594" cy="3473068"/>
            <a:chOff x="4158530" y="2201861"/>
            <a:chExt cx="2867972" cy="3542710"/>
          </a:xfrm>
        </p:grpSpPr>
        <p:sp>
          <p:nvSpPr>
            <p:cNvPr id="19" name="Rectangle: Rounded Corners 31"/>
            <p:cNvSpPr/>
            <p:nvPr/>
          </p:nvSpPr>
          <p:spPr>
            <a:xfrm>
              <a:off x="4742809" y="2201861"/>
              <a:ext cx="2283693" cy="3542710"/>
            </a:xfrm>
            <a:prstGeom prst="roundRect">
              <a:avLst/>
            </a:prstGeom>
            <a:solidFill>
              <a:srgbClr val="F0F4F8"/>
            </a:solidFill>
            <a:ln w="12700" cap="flat" cmpd="sng" algn="ctr">
              <a:noFill/>
              <a:prstDash val="solid"/>
              <a:miter lim="800000"/>
            </a:ln>
            <a:effectLst/>
          </p:spPr>
          <p:txBody>
            <a:bodyPr rtlCol="0" anchor="t"/>
            <a:lstStyle/>
            <a:p>
              <a:pPr defTabSz="896386" eaLnBrk="1" fontAlgn="auto" hangingPunct="1">
                <a:spcBef>
                  <a:spcPts val="0"/>
                </a:spcBef>
                <a:spcAft>
                  <a:spcPts val="0"/>
                </a:spcAft>
                <a:defRPr/>
              </a:pPr>
              <a:r>
                <a:rPr lang="en-US" sz="1372" kern="0" dirty="0">
                  <a:solidFill>
                    <a:prstClr val="black"/>
                  </a:solidFill>
                  <a:latin typeface="Segoe UI Light"/>
                </a:rPr>
                <a:t>What types of events are you interested in?</a:t>
              </a:r>
            </a:p>
          </p:txBody>
        </p:sp>
        <p:sp>
          <p:nvSpPr>
            <p:cNvPr id="20" name="Flowchart: Terminator 32"/>
            <p:cNvSpPr/>
            <p:nvPr/>
          </p:nvSpPr>
          <p:spPr>
            <a:xfrm>
              <a:off x="4845006"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Music</a:t>
              </a:r>
            </a:p>
          </p:txBody>
        </p:sp>
        <p:sp>
          <p:nvSpPr>
            <p:cNvPr id="21" name="Flowchart: Terminator 33"/>
            <p:cNvSpPr/>
            <p:nvPr/>
          </p:nvSpPr>
          <p:spPr>
            <a:xfrm>
              <a:off x="4845006"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Comedy</a:t>
              </a:r>
            </a:p>
          </p:txBody>
        </p:sp>
        <p:sp>
          <p:nvSpPr>
            <p:cNvPr id="22" name="Flowchart: Terminator 34"/>
            <p:cNvSpPr/>
            <p:nvPr/>
          </p:nvSpPr>
          <p:spPr>
            <a:xfrm>
              <a:off x="4845006"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Film</a:t>
              </a:r>
            </a:p>
          </p:txBody>
        </p:sp>
        <p:sp>
          <p:nvSpPr>
            <p:cNvPr id="23" name="Flowchart: Terminator 35"/>
            <p:cNvSpPr/>
            <p:nvPr/>
          </p:nvSpPr>
          <p:spPr>
            <a:xfrm>
              <a:off x="4845004" y="426033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Laser Dome</a:t>
              </a:r>
            </a:p>
          </p:txBody>
        </p:sp>
        <p:sp>
          <p:nvSpPr>
            <p:cNvPr id="24" name="Flowchart: Terminator 36"/>
            <p:cNvSpPr/>
            <p:nvPr/>
          </p:nvSpPr>
          <p:spPr>
            <a:xfrm>
              <a:off x="4845003" y="46841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Spectacles</a:t>
              </a:r>
            </a:p>
          </p:txBody>
        </p:sp>
        <p:sp>
          <p:nvSpPr>
            <p:cNvPr id="25" name="Flowchart: Terminator 37"/>
            <p:cNvSpPr/>
            <p:nvPr/>
          </p:nvSpPr>
          <p:spPr>
            <a:xfrm>
              <a:off x="4845002" y="51078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Theater</a:t>
              </a:r>
            </a:p>
          </p:txBody>
        </p:sp>
        <p:cxnSp>
          <p:nvCxnSpPr>
            <p:cNvPr id="26" name="Straight Arrow Connector 25"/>
            <p:cNvCxnSpPr/>
            <p:nvPr/>
          </p:nvCxnSpPr>
          <p:spPr>
            <a:xfrm>
              <a:off x="4158530" y="3137156"/>
              <a:ext cx="603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grpSp>
        <p:nvGrpSpPr>
          <p:cNvPr id="4" name="Group 3"/>
          <p:cNvGrpSpPr/>
          <p:nvPr/>
        </p:nvGrpSpPr>
        <p:grpSpPr>
          <a:xfrm>
            <a:off x="6888376" y="2181239"/>
            <a:ext cx="3316238" cy="1580392"/>
            <a:chOff x="7026502" y="2224481"/>
            <a:chExt cx="3382735" cy="1612082"/>
          </a:xfrm>
        </p:grpSpPr>
        <p:sp>
          <p:nvSpPr>
            <p:cNvPr id="27" name="Rectangle: Rounded Corners 39"/>
            <p:cNvSpPr/>
            <p:nvPr/>
          </p:nvSpPr>
          <p:spPr>
            <a:xfrm>
              <a:off x="7960142" y="2224481"/>
              <a:ext cx="2449095" cy="1612082"/>
            </a:xfrm>
            <a:prstGeom prst="roundRect">
              <a:avLst/>
            </a:prstGeom>
            <a:solidFill>
              <a:srgbClr val="F0F4F8"/>
            </a:solidFill>
            <a:ln w="12700" cap="flat" cmpd="sng" algn="ctr">
              <a:noFill/>
              <a:prstDash val="solid"/>
              <a:miter lim="800000"/>
            </a:ln>
            <a:effectLst/>
          </p:spPr>
          <p:txBody>
            <a:bodyPr rtlCol="0" anchor="t"/>
            <a:lstStyle/>
            <a:p>
              <a:pPr defTabSz="896386" eaLnBrk="1" fontAlgn="auto" hangingPunct="1">
                <a:spcBef>
                  <a:spcPts val="0"/>
                </a:spcBef>
                <a:spcAft>
                  <a:spcPts val="0"/>
                </a:spcAft>
                <a:defRPr/>
              </a:pPr>
              <a:r>
                <a:rPr lang="en-US" sz="1372" kern="0" dirty="0">
                  <a:solidFill>
                    <a:prstClr val="black"/>
                  </a:solidFill>
                  <a:latin typeface="Segoe UI Light"/>
                </a:rPr>
                <a:t>What music would you like? </a:t>
              </a:r>
            </a:p>
            <a:p>
              <a:pPr defTabSz="896386" eaLnBrk="1" fontAlgn="auto" hangingPunct="1">
                <a:spcBef>
                  <a:spcPts val="0"/>
                </a:spcBef>
                <a:spcAft>
                  <a:spcPts val="0"/>
                </a:spcAft>
                <a:defRPr/>
              </a:pPr>
              <a:endParaRPr lang="en-US" sz="1372" kern="0" dirty="0">
                <a:solidFill>
                  <a:prstClr val="black"/>
                </a:solidFill>
                <a:latin typeface="Segoe UI Light"/>
              </a:endParaRPr>
            </a:p>
            <a:p>
              <a:pPr defTabSz="896386" eaLnBrk="1" fontAlgn="auto" hangingPunct="1">
                <a:spcBef>
                  <a:spcPts val="0"/>
                </a:spcBef>
                <a:spcAft>
                  <a:spcPts val="0"/>
                </a:spcAft>
                <a:defRPr/>
              </a:pPr>
              <a:r>
                <a:rPr lang="en-US" sz="1372" kern="0" dirty="0">
                  <a:solidFill>
                    <a:prstClr val="black"/>
                  </a:solidFill>
                  <a:latin typeface="Segoe UI Light"/>
                </a:rPr>
                <a:t>(By the way, next time you could just type “I’m looking for music events” and I will know what to do.)</a:t>
              </a:r>
            </a:p>
          </p:txBody>
        </p:sp>
        <p:cxnSp>
          <p:nvCxnSpPr>
            <p:cNvPr id="28" name="Straight Arrow Connector 27"/>
            <p:cNvCxnSpPr/>
            <p:nvPr/>
          </p:nvCxnSpPr>
          <p:spPr>
            <a:xfrm>
              <a:off x="7026502" y="3137156"/>
              <a:ext cx="9336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0675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menus</a:t>
            </a:r>
          </a:p>
        </p:txBody>
      </p:sp>
      <p:sp>
        <p:nvSpPr>
          <p:cNvPr id="3" name="Text Placeholder 2"/>
          <p:cNvSpPr>
            <a:spLocks noGrp="1"/>
          </p:cNvSpPr>
          <p:nvPr>
            <p:ph idx="1"/>
          </p:nvPr>
        </p:nvSpPr>
        <p:spPr/>
        <p:txBody>
          <a:bodyPr/>
          <a:lstStyle/>
          <a:p>
            <a:pPr defTabSz="896386">
              <a:spcBef>
                <a:spcPts val="0"/>
              </a:spcBef>
              <a:spcAft>
                <a:spcPts val="588"/>
              </a:spcAft>
              <a:defRPr/>
            </a:pPr>
            <a:r>
              <a:rPr lang="en-US" kern="0" dirty="0">
                <a:latin typeface="Segoe UI Semilight"/>
              </a:rPr>
              <a:t>Guide the user</a:t>
            </a:r>
          </a:p>
          <a:p>
            <a:pPr defTabSz="896386">
              <a:spcBef>
                <a:spcPts val="0"/>
              </a:spcBef>
              <a:spcAft>
                <a:spcPts val="588"/>
              </a:spcAft>
              <a:defRPr/>
            </a:pPr>
            <a:r>
              <a:rPr lang="en-US" kern="0" dirty="0">
                <a:latin typeface="Segoe UI Semilight"/>
              </a:rPr>
              <a:t>Channels often offer specialized menus, quick actions, etc.</a:t>
            </a:r>
          </a:p>
          <a:p>
            <a:pPr defTabSz="896386">
              <a:spcBef>
                <a:spcPts val="0"/>
              </a:spcBef>
              <a:spcAft>
                <a:spcPts val="588"/>
              </a:spcAft>
              <a:defRPr/>
            </a:pPr>
            <a:r>
              <a:rPr lang="en-US" kern="0" dirty="0">
                <a:latin typeface="Segoe UI Semilight"/>
              </a:rPr>
              <a:t>Help the user </a:t>
            </a:r>
            <a:r>
              <a:rPr lang="en-US" u="sng" kern="0" dirty="0">
                <a:latin typeface="Segoe UI Semilight"/>
              </a:rPr>
              <a:t>discover</a:t>
            </a:r>
            <a:r>
              <a:rPr lang="en-US" kern="0" dirty="0">
                <a:latin typeface="Segoe UI Semilight"/>
              </a:rPr>
              <a:t> what your bot can do</a:t>
            </a:r>
          </a:p>
          <a:p>
            <a:pPr defTabSz="896386">
              <a:spcBef>
                <a:spcPts val="0"/>
              </a:spcBef>
              <a:spcAft>
                <a:spcPts val="588"/>
              </a:spcAft>
              <a:defRPr/>
            </a:pPr>
            <a:r>
              <a:rPr lang="en-US" sz="2549" kern="0" dirty="0">
                <a:latin typeface="Segoe UI Semilight"/>
                <a:hlinkClick r:id="rId2"/>
              </a:rPr>
              <a:t>Read more</a:t>
            </a:r>
            <a:endParaRPr lang="en-US" sz="2549" kern="0" dirty="0">
              <a:latin typeface="Segoe UI Semilight"/>
            </a:endParaRPr>
          </a:p>
        </p:txBody>
      </p:sp>
    </p:spTree>
    <p:extLst>
      <p:ext uri="{BB962C8B-B14F-4D97-AF65-F5344CB8AC3E}">
        <p14:creationId xmlns:p14="http://schemas.microsoft.com/office/powerpoint/2010/main" val="1363043023"/>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 Template - Operation M.A.X" id="{26C138CD-2B10-D846-A6BF-842154CA0E0E}" vid="{28FA5003-8EED-E44A-9BB0-36D3A0363C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fb22c541-ded0-47fa-8877-83a4c2d16227" Revision="1" Stencil="7276b9ef-3953-4dce-a89b-ed85f20b8b93" StencilVersion="1.0"/>
</Control>
</file>

<file path=customXml/item2.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3.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4.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5.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610</TotalTime>
  <Words>826</Words>
  <Application>Microsoft Office PowerPoint</Application>
  <PresentationFormat>Widescreen</PresentationFormat>
  <Paragraphs>166</Paragraphs>
  <Slides>23</Slides>
  <Notes>9</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Consolas</vt:lpstr>
      <vt:lpstr>Lucida Console</vt:lpstr>
      <vt:lpstr>Segoe UI</vt:lpstr>
      <vt:lpstr>Segoe UI Light</vt:lpstr>
      <vt:lpstr>Segoe UI Semibold</vt:lpstr>
      <vt:lpstr>Segoe UI Semilight</vt:lpstr>
      <vt:lpstr>Office Theme</vt:lpstr>
      <vt:lpstr>Mastering the user experience with bots</vt:lpstr>
      <vt:lpstr>Asking the user for simple information</vt:lpstr>
      <vt:lpstr>Some basic facts about humans</vt:lpstr>
      <vt:lpstr>PowerPoint Presentation</vt:lpstr>
      <vt:lpstr>PowerPoint Presentation</vt:lpstr>
      <vt:lpstr>PowerPoint Presentation</vt:lpstr>
      <vt:lpstr>Bots do not need any of the following</vt:lpstr>
      <vt:lpstr>Pattern: Menu breakdown</vt:lpstr>
      <vt:lpstr>Using menus</vt:lpstr>
      <vt:lpstr>Guiding the user</vt:lpstr>
      <vt:lpstr>Dialogs</vt:lpstr>
      <vt:lpstr>PowerPoint Presentation</vt:lpstr>
      <vt:lpstr>Dialog stack</vt:lpstr>
      <vt:lpstr>PowerPoint Presentation</vt:lpstr>
      <vt:lpstr>Creating global handlers</vt:lpstr>
      <vt:lpstr>Providing help</vt:lpstr>
      <vt:lpstr>Bots are more than just text interfaces</vt:lpstr>
      <vt:lpstr>Built-in card types</vt:lpstr>
      <vt:lpstr>Filling the middle ground</vt:lpstr>
      <vt:lpstr>PowerPoint Presentation</vt:lpstr>
      <vt:lpstr>Creating your own cards</vt:lpstr>
      <vt:lpstr>Your turn…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REMOTE RESUPPLY</dc:title>
  <dc:creator>Albert Lewis (US)</dc:creator>
  <cp:lastModifiedBy>Mickey MacDonald</cp:lastModifiedBy>
  <cp:revision>7</cp:revision>
  <dcterms:created xsi:type="dcterms:W3CDTF">2017-05-31T21:46:08Z</dcterms:created>
  <dcterms:modified xsi:type="dcterms:W3CDTF">2017-09-24T10:50:08Z</dcterms:modified>
</cp:coreProperties>
</file>